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6" r:id="rId3"/>
  </p:sldMasterIdLst>
  <p:notesMasterIdLst>
    <p:notesMasterId r:id="rId5"/>
  </p:notesMasterIdLst>
  <p:sldIdLst>
    <p:sldId id="256" r:id="rId4"/>
    <p:sldId id="257" r:id="rId6"/>
    <p:sldId id="258" r:id="rId7"/>
    <p:sldId id="260" r:id="rId8"/>
    <p:sldId id="284" r:id="rId9"/>
    <p:sldId id="366" r:id="rId10"/>
    <p:sldId id="270" r:id="rId11"/>
    <p:sldId id="308" r:id="rId12"/>
    <p:sldId id="333" r:id="rId13"/>
    <p:sldId id="334" r:id="rId14"/>
    <p:sldId id="428" r:id="rId15"/>
    <p:sldId id="367" r:id="rId16"/>
    <p:sldId id="331" r:id="rId17"/>
    <p:sldId id="464" r:id="rId18"/>
    <p:sldId id="463" r:id="rId19"/>
    <p:sldId id="368" r:id="rId20"/>
    <p:sldId id="369" r:id="rId21"/>
    <p:sldId id="286" r:id="rId22"/>
    <p:sldId id="370" r:id="rId23"/>
    <p:sldId id="371" r:id="rId24"/>
    <p:sldId id="262" r:id="rId25"/>
    <p:sldId id="268" r:id="rId26"/>
    <p:sldId id="403" r:id="rId27"/>
    <p:sldId id="404" r:id="rId28"/>
    <p:sldId id="405" r:id="rId29"/>
    <p:sldId id="332" r:id="rId30"/>
    <p:sldId id="374" r:id="rId31"/>
    <p:sldId id="375" r:id="rId32"/>
    <p:sldId id="263" r:id="rId33"/>
    <p:sldId id="282" r:id="rId34"/>
    <p:sldId id="502" r:id="rId35"/>
    <p:sldId id="276" r:id="rId36"/>
    <p:sldId id="266" r:id="rId37"/>
    <p:sldId id="364" r:id="rId38"/>
    <p:sldId id="281" r:id="rId39"/>
    <p:sldId id="264" r:id="rId40"/>
    <p:sldId id="285" r:id="rId41"/>
    <p:sldId id="336" r:id="rId42"/>
    <p:sldId id="278" r:id="rId43"/>
    <p:sldId id="337" r:id="rId44"/>
    <p:sldId id="279" r:id="rId45"/>
    <p:sldId id="339" r:id="rId46"/>
    <p:sldId id="372" r:id="rId47"/>
    <p:sldId id="498" r:id="rId48"/>
    <p:sldId id="340" r:id="rId49"/>
    <p:sldId id="341" r:id="rId50"/>
    <p:sldId id="342" r:id="rId51"/>
    <p:sldId id="338" r:id="rId52"/>
    <p:sldId id="500" r:id="rId53"/>
    <p:sldId id="499" r:id="rId54"/>
    <p:sldId id="259" r:id="rId55"/>
    <p:sldId id="501" r:id="rId5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p:present/>
    <p:sldAll/>
  </p:showPr>
  <p:clrMru>
    <a:srgbClr val="FEFDF8"/>
    <a:srgbClr val="FFED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94660"/>
  </p:normalViewPr>
  <p:slideViewPr>
    <p:cSldViewPr snapToGrid="0" showGuides="1">
      <p:cViewPr>
        <p:scale>
          <a:sx n="75" d="100"/>
          <a:sy n="75" d="100"/>
        </p:scale>
        <p:origin x="-1926" y="-804"/>
      </p:cViewPr>
      <p:guideLst>
        <p:guide orient="horz" pos="2304"/>
        <p:guide pos="382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9" Type="http://schemas.openxmlformats.org/officeDocument/2006/relationships/tableStyles" Target="tableStyles.xml"/><Relationship Id="rId58" Type="http://schemas.openxmlformats.org/officeDocument/2006/relationships/viewProps" Target="viewProps.xml"/><Relationship Id="rId57" Type="http://schemas.openxmlformats.org/officeDocument/2006/relationships/presProps" Target="presProps.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C6D5EE-BF68-4692-9485-9B7BFD3E11D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AEFDC6-C390-4EC0-9DC7-4A466E6CF25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AEFDC6-C390-4EC0-9DC7-4A466E6CF25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image6.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尾页">
    <p:spTree>
      <p:nvGrpSpPr>
        <p:cNvPr id="1" name=""/>
        <p:cNvGrpSpPr/>
        <p:nvPr/>
      </p:nvGrpSpPr>
      <p:grpSpPr>
        <a:xfrm>
          <a:off x="0" y="0"/>
          <a:ext cx="0" cy="0"/>
          <a:chOff x="0" y="0"/>
          <a:chExt cx="0" cy="0"/>
        </a:xfrm>
      </p:grpSpPr>
      <p:pic>
        <p:nvPicPr>
          <p:cNvPr id="2" name="图片 1" descr="图片包含 游戏机, 灯, 桌子, 电脑&#10;&#10;描述已自动生成"/>
          <p:cNvPicPr>
            <a:picLocks noChangeAspect="1"/>
          </p:cNvPicPr>
          <p:nvPr userDrawn="1"/>
        </p:nvPicPr>
        <p:blipFill rotWithShape="1">
          <a:blip r:embed="rId2" cstate="screen"/>
          <a:srcRect/>
          <a:stretch>
            <a:fillRect/>
          </a:stretch>
        </p:blipFill>
        <p:spPr>
          <a:xfrm flipH="1">
            <a:off x="0" y="1"/>
            <a:ext cx="3584099" cy="1861903"/>
          </a:xfrm>
          <a:prstGeom prst="rect">
            <a:avLst/>
          </a:prstGeom>
        </p:spPr>
      </p:pic>
      <p:pic>
        <p:nvPicPr>
          <p:cNvPr id="26" name="图片 25" descr="图片包含 游戏机, 熊, 泰迪熊, 黑暗&#10;&#10;描述已自动生成"/>
          <p:cNvPicPr>
            <a:picLocks noChangeAspect="1"/>
          </p:cNvPicPr>
          <p:nvPr userDrawn="1"/>
        </p:nvPicPr>
        <p:blipFill>
          <a:blip r:embed="rId3" cstate="screen"/>
          <a:stretch>
            <a:fillRect/>
          </a:stretch>
        </p:blipFill>
        <p:spPr>
          <a:xfrm>
            <a:off x="-599996" y="3891205"/>
            <a:ext cx="3886890" cy="2744917"/>
          </a:xfrm>
          <a:prstGeom prst="rect">
            <a:avLst/>
          </a:prstGeom>
        </p:spPr>
      </p:pic>
      <p:pic>
        <p:nvPicPr>
          <p:cNvPr id="27" name="图片 26"/>
          <p:cNvPicPr>
            <a:picLocks noChangeAspect="1"/>
          </p:cNvPicPr>
          <p:nvPr userDrawn="1"/>
        </p:nvPicPr>
        <p:blipFill rotWithShape="1">
          <a:blip r:embed="rId4" cstate="screen"/>
          <a:srcRect/>
          <a:stretch>
            <a:fillRect/>
          </a:stretch>
        </p:blipFill>
        <p:spPr>
          <a:xfrm>
            <a:off x="3286894" y="5370760"/>
            <a:ext cx="6350697" cy="1368152"/>
          </a:xfrm>
          <a:prstGeom prst="rect">
            <a:avLst/>
          </a:prstGeom>
        </p:spPr>
      </p:pic>
      <p:pic>
        <p:nvPicPr>
          <p:cNvPr id="28" name="图片 27" descr="图片包含 游戏机, 红色, 桌子&#10;&#10;描述已自动生成"/>
          <p:cNvPicPr>
            <a:picLocks noChangeAspect="1"/>
          </p:cNvPicPr>
          <p:nvPr userDrawn="1"/>
        </p:nvPicPr>
        <p:blipFill rotWithShape="1">
          <a:blip r:embed="rId5" cstate="screen"/>
          <a:srcRect/>
          <a:stretch>
            <a:fillRect/>
          </a:stretch>
        </p:blipFill>
        <p:spPr>
          <a:xfrm flipH="1">
            <a:off x="0" y="4571908"/>
            <a:ext cx="12192000" cy="228609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正文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8695703" y="347152"/>
            <a:ext cx="3496297" cy="575188"/>
          </a:xfrm>
          <a:prstGeom prst="rect">
            <a:avLst/>
          </a:prstGeom>
        </p:spPr>
      </p:pic>
      <p:sp>
        <p:nvSpPr>
          <p:cNvPr id="3" name="Freeform 9"/>
          <p:cNvSpPr/>
          <p:nvPr userDrawn="1"/>
        </p:nvSpPr>
        <p:spPr bwMode="auto">
          <a:xfrm>
            <a:off x="210208" y="126124"/>
            <a:ext cx="845346" cy="740805"/>
          </a:xfrm>
          <a:custGeom>
            <a:avLst/>
            <a:gdLst>
              <a:gd name="T0" fmla="*/ 33 w 711"/>
              <a:gd name="T1" fmla="*/ 450 h 621"/>
              <a:gd name="T2" fmla="*/ 76 w 711"/>
              <a:gd name="T3" fmla="*/ 407 h 621"/>
              <a:gd name="T4" fmla="*/ 406 w 711"/>
              <a:gd name="T5" fmla="*/ 470 h 621"/>
              <a:gd name="T6" fmla="*/ 209 w 711"/>
              <a:gd name="T7" fmla="*/ 271 h 621"/>
              <a:gd name="T8" fmla="*/ 155 w 711"/>
              <a:gd name="T9" fmla="*/ 326 h 621"/>
              <a:gd name="T10" fmla="*/ 72 w 711"/>
              <a:gd name="T11" fmla="*/ 244 h 621"/>
              <a:gd name="T12" fmla="*/ 219 w 711"/>
              <a:gd name="T13" fmla="*/ 94 h 621"/>
              <a:gd name="T14" fmla="*/ 314 w 711"/>
              <a:gd name="T15" fmla="*/ 77 h 621"/>
              <a:gd name="T16" fmla="*/ 356 w 711"/>
              <a:gd name="T17" fmla="*/ 120 h 621"/>
              <a:gd name="T18" fmla="*/ 283 w 711"/>
              <a:gd name="T19" fmla="*/ 196 h 621"/>
              <a:gd name="T20" fmla="*/ 482 w 711"/>
              <a:gd name="T21" fmla="*/ 396 h 621"/>
              <a:gd name="T22" fmla="*/ 324 w 711"/>
              <a:gd name="T23" fmla="*/ 0 h 621"/>
              <a:gd name="T24" fmla="*/ 556 w 711"/>
              <a:gd name="T25" fmla="*/ 470 h 621"/>
              <a:gd name="T26" fmla="*/ 610 w 711"/>
              <a:gd name="T27" fmla="*/ 526 h 621"/>
              <a:gd name="T28" fmla="*/ 539 w 711"/>
              <a:gd name="T29" fmla="*/ 595 h 621"/>
              <a:gd name="T30" fmla="*/ 484 w 711"/>
              <a:gd name="T31" fmla="*/ 543 h 621"/>
              <a:gd name="T32" fmla="*/ 108 w 711"/>
              <a:gd name="T33" fmla="*/ 531 h 621"/>
              <a:gd name="T34" fmla="*/ 84 w 711"/>
              <a:gd name="T35" fmla="*/ 584 h 621"/>
              <a:gd name="T36" fmla="*/ 24 w 711"/>
              <a:gd name="T37" fmla="*/ 573 h 621"/>
              <a:gd name="T38" fmla="*/ 76 w 711"/>
              <a:gd name="T39" fmla="*/ 502 h 621"/>
              <a:gd name="T40" fmla="*/ 33 w 711"/>
              <a:gd name="T41" fmla="*/ 45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1" h="621">
                <a:moveTo>
                  <a:pt x="33" y="450"/>
                </a:moveTo>
                <a:lnTo>
                  <a:pt x="76" y="407"/>
                </a:lnTo>
                <a:cubicBezTo>
                  <a:pt x="166" y="484"/>
                  <a:pt x="271" y="535"/>
                  <a:pt x="406" y="470"/>
                </a:cubicBezTo>
                <a:lnTo>
                  <a:pt x="209" y="271"/>
                </a:lnTo>
                <a:lnTo>
                  <a:pt x="155" y="326"/>
                </a:lnTo>
                <a:lnTo>
                  <a:pt x="72" y="244"/>
                </a:lnTo>
                <a:lnTo>
                  <a:pt x="219" y="94"/>
                </a:lnTo>
                <a:cubicBezTo>
                  <a:pt x="241" y="104"/>
                  <a:pt x="274" y="105"/>
                  <a:pt x="314" y="77"/>
                </a:cubicBezTo>
                <a:lnTo>
                  <a:pt x="356" y="120"/>
                </a:lnTo>
                <a:lnTo>
                  <a:pt x="283" y="196"/>
                </a:lnTo>
                <a:lnTo>
                  <a:pt x="482" y="396"/>
                </a:lnTo>
                <a:cubicBezTo>
                  <a:pt x="556" y="271"/>
                  <a:pt x="495" y="85"/>
                  <a:pt x="324" y="0"/>
                </a:cubicBezTo>
                <a:cubicBezTo>
                  <a:pt x="493" y="8"/>
                  <a:pt x="711" y="202"/>
                  <a:pt x="556" y="470"/>
                </a:cubicBezTo>
                <a:lnTo>
                  <a:pt x="610" y="526"/>
                </a:lnTo>
                <a:lnTo>
                  <a:pt x="539" y="595"/>
                </a:lnTo>
                <a:lnTo>
                  <a:pt x="484" y="543"/>
                </a:lnTo>
                <a:cubicBezTo>
                  <a:pt x="341" y="621"/>
                  <a:pt x="211" y="612"/>
                  <a:pt x="108" y="531"/>
                </a:cubicBezTo>
                <a:cubicBezTo>
                  <a:pt x="114" y="549"/>
                  <a:pt x="102" y="571"/>
                  <a:pt x="84" y="584"/>
                </a:cubicBezTo>
                <a:cubicBezTo>
                  <a:pt x="62" y="598"/>
                  <a:pt x="37" y="593"/>
                  <a:pt x="24" y="573"/>
                </a:cubicBezTo>
                <a:cubicBezTo>
                  <a:pt x="0" y="537"/>
                  <a:pt x="38" y="493"/>
                  <a:pt x="76" y="502"/>
                </a:cubicBezTo>
                <a:cubicBezTo>
                  <a:pt x="61" y="486"/>
                  <a:pt x="47" y="469"/>
                  <a:pt x="33" y="450"/>
                </a:cubicBezTo>
                <a:close/>
              </a:path>
            </a:pathLst>
          </a:custGeom>
          <a:solidFill>
            <a:srgbClr val="C7000B"/>
          </a:solidFill>
          <a:ln>
            <a:noFill/>
          </a:ln>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阿里巴巴普惠体" panose="00020600040101010101" pitchFamily="18" charset="-122"/>
              <a:ea typeface="阿里巴巴普惠体" panose="00020600040101010101" pitchFamily="18" charset="-122"/>
              <a:cs typeface="+mn-cs"/>
            </a:endParaRPr>
          </a:p>
        </p:txBody>
      </p:sp>
      <p:cxnSp>
        <p:nvCxnSpPr>
          <p:cNvPr id="4" name="直接连接符 3"/>
          <p:cNvCxnSpPr/>
          <p:nvPr userDrawn="1"/>
        </p:nvCxnSpPr>
        <p:spPr>
          <a:xfrm>
            <a:off x="972635" y="866929"/>
            <a:ext cx="11219365" cy="0"/>
          </a:xfrm>
          <a:prstGeom prst="line">
            <a:avLst/>
          </a:prstGeom>
          <a:ln w="254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5" name="Freeform 5"/>
          <p:cNvSpPr/>
          <p:nvPr userDrawn="1"/>
        </p:nvSpPr>
        <p:spPr bwMode="auto">
          <a:xfrm>
            <a:off x="0" y="6769100"/>
            <a:ext cx="12192000" cy="88900"/>
          </a:xfrm>
          <a:prstGeom prst="rect">
            <a:avLst/>
          </a:prstGeom>
          <a:solidFill>
            <a:srgbClr val="C4261D"/>
          </a:solidFill>
          <a:ln>
            <a:noFill/>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C4261D"/>
              </a:solidFill>
              <a:effectLst/>
              <a:uLnTx/>
              <a:uFillTx/>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4" name="TextBox 3"/>
          <p:cNvSpPr txBox="1"/>
          <p:nvPr userDrawn="1"/>
        </p:nvSpPr>
        <p:spPr>
          <a:xfrm>
            <a:off x="1907704" y="6733864"/>
            <a:ext cx="1440159"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defRPr/>
            </a:pPr>
            <a:r>
              <a:rPr kumimoji="0" lang="zh-CN" altLang="en-US" sz="100" b="0" i="0" u="none" strike="noStrike" kern="0" cap="none" spc="0" normalizeH="0" baseline="0" noProof="0" dirty="0" smtClean="0">
                <a:ln>
                  <a:noFill/>
                </a:ln>
                <a:solidFill>
                  <a:prstClr val="black"/>
                </a:solidFill>
                <a:effectLst/>
                <a:uLnTx/>
                <a:uFillTx/>
                <a:hlinkClick r:id="rId2"/>
              </a:rPr>
              <a:t>行业</a:t>
            </a:r>
            <a:r>
              <a:rPr kumimoji="0" lang="en-US" altLang="zh-CN" sz="100" b="0" i="0" u="none" strike="noStrike" kern="0" cap="none" spc="0" normalizeH="0" baseline="0" noProof="0" dirty="0" smtClean="0">
                <a:ln>
                  <a:noFill/>
                </a:ln>
                <a:solidFill>
                  <a:prstClr val="black"/>
                </a:solidFill>
                <a:effectLst/>
                <a:uLnTx/>
                <a:uFillTx/>
                <a:hlinkClick r:id="rId2"/>
              </a:rPr>
              <a:t>PPT</a:t>
            </a:r>
            <a:r>
              <a:rPr kumimoji="0" lang="zh-CN" altLang="en-US" sz="100" b="0" i="0" u="none" strike="noStrike" kern="0" cap="none" spc="0" normalizeH="0" baseline="0" noProof="0" dirty="0" smtClean="0">
                <a:ln>
                  <a:noFill/>
                </a:ln>
                <a:solidFill>
                  <a:prstClr val="black"/>
                </a:solidFill>
                <a:effectLst/>
                <a:uLnTx/>
                <a:uFillTx/>
                <a:hlinkClick r:id="rId2"/>
              </a:rPr>
              <a:t>模板</a:t>
            </a:r>
            <a:r>
              <a:rPr kumimoji="0" lang="en-US" altLang="zh-CN" sz="100" b="0" i="0" u="none" strike="noStrike" kern="0" cap="none" spc="0" normalizeH="0" baseline="0" noProof="0" dirty="0" smtClean="0">
                <a:ln>
                  <a:noFill/>
                </a:ln>
                <a:solidFill>
                  <a:prstClr val="black"/>
                </a:solidFill>
                <a:effectLst/>
                <a:uLnTx/>
                <a:uFillTx/>
              </a:rPr>
              <a:t>http://www.1ppt.com/hangye/</a:t>
            </a:r>
            <a:endParaRPr kumimoji="0" lang="en-US" altLang="zh-CN" sz="100" b="0" i="0" u="none" strike="noStrike" kern="0" cap="none" spc="0" normalizeH="0" baseline="0" noProof="0" dirty="0" smtClean="0">
              <a:ln>
                <a:noFill/>
              </a:ln>
              <a:solidFill>
                <a:prstClr val="black"/>
              </a:solidFill>
              <a:effectLst/>
              <a:uLnTx/>
              <a:uFillTx/>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image" Target="../media/image7.png"/><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0.jpeg"/><Relationship Id="rId8" Type="http://schemas.openxmlformats.org/officeDocument/2006/relationships/image" Target="../media/image9.png"/><Relationship Id="rId7" Type="http://schemas.openxmlformats.org/officeDocument/2006/relationships/tags" Target="../tags/tag6.xml"/><Relationship Id="rId6" Type="http://schemas.openxmlformats.org/officeDocument/2006/relationships/image" Target="../media/image8.png"/><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1" Type="http://schemas.openxmlformats.org/officeDocument/2006/relationships/notesSlide" Target="../notesSlides/notesSlide1.xml"/><Relationship Id="rId10"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9" Type="http://schemas.openxmlformats.org/officeDocument/2006/relationships/tags" Target="../tags/tag95.xml"/><Relationship Id="rId8" Type="http://schemas.openxmlformats.org/officeDocument/2006/relationships/tags" Target="../tags/tag94.xml"/><Relationship Id="rId7" Type="http://schemas.openxmlformats.org/officeDocument/2006/relationships/tags" Target="../tags/tag93.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tags" Target="../tags/tag88.xml"/><Relationship Id="rId11" Type="http://schemas.openxmlformats.org/officeDocument/2006/relationships/notesSlide" Target="../notesSlides/notesSlide10.xml"/><Relationship Id="rId10" Type="http://schemas.openxmlformats.org/officeDocument/2006/relationships/slideLayout" Target="../slideLayouts/slideLayout3.xml"/><Relationship Id="rId1" Type="http://schemas.openxmlformats.org/officeDocument/2006/relationships/tags" Target="../tags/tag87.xml"/></Relationships>
</file>

<file path=ppt/slides/_rels/slide11.xml.rels><?xml version="1.0" encoding="UTF-8" standalone="yes"?>
<Relationships xmlns="http://schemas.openxmlformats.org/package/2006/relationships"><Relationship Id="rId9" Type="http://schemas.openxmlformats.org/officeDocument/2006/relationships/tags" Target="../tags/tag104.xml"/><Relationship Id="rId8" Type="http://schemas.openxmlformats.org/officeDocument/2006/relationships/tags" Target="../tags/tag103.xml"/><Relationship Id="rId7" Type="http://schemas.openxmlformats.org/officeDocument/2006/relationships/tags" Target="../tags/tag102.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1" Type="http://schemas.openxmlformats.org/officeDocument/2006/relationships/notesSlide" Target="../notesSlides/notesSlide11.xml"/><Relationship Id="rId10" Type="http://schemas.openxmlformats.org/officeDocument/2006/relationships/slideLayout" Target="../slideLayouts/slideLayout3.xml"/><Relationship Id="rId1" Type="http://schemas.openxmlformats.org/officeDocument/2006/relationships/tags" Target="../tags/tag96.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5.xm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3.xml"/><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3.xml"/><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3.xml"/><Relationship Id="rId5" Type="http://schemas.openxmlformats.org/officeDocument/2006/relationships/tags" Target="../tags/tag115.xml"/><Relationship Id="rId4" Type="http://schemas.openxmlformats.org/officeDocument/2006/relationships/image" Target="../media/image26.jpeg"/><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tags" Target="../tags/tag112.xml"/></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3.xml"/><Relationship Id="rId4" Type="http://schemas.openxmlformats.org/officeDocument/2006/relationships/image" Target="../media/image27.jpeg"/><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3.xml"/><Relationship Id="rId4" Type="http://schemas.openxmlformats.org/officeDocument/2006/relationships/image" Target="../media/image28.jpeg"/><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s>
</file>

<file path=ppt/slides/_rels/slide18.xml.rels><?xml version="1.0" encoding="UTF-8" standalone="yes"?>
<Relationships xmlns="http://schemas.openxmlformats.org/package/2006/relationships"><Relationship Id="rId9" Type="http://schemas.openxmlformats.org/officeDocument/2006/relationships/tags" Target="../tags/tag129.xml"/><Relationship Id="rId8" Type="http://schemas.openxmlformats.org/officeDocument/2006/relationships/tags" Target="../tags/tag128.xml"/><Relationship Id="rId7" Type="http://schemas.openxmlformats.org/officeDocument/2006/relationships/tags" Target="../tags/tag127.xml"/><Relationship Id="rId60" Type="http://schemas.openxmlformats.org/officeDocument/2006/relationships/notesSlide" Target="../notesSlides/notesSlide17.xml"/><Relationship Id="rId6" Type="http://schemas.openxmlformats.org/officeDocument/2006/relationships/tags" Target="../tags/tag126.xml"/><Relationship Id="rId59" Type="http://schemas.openxmlformats.org/officeDocument/2006/relationships/slideLayout" Target="../slideLayouts/slideLayout3.xml"/><Relationship Id="rId58" Type="http://schemas.openxmlformats.org/officeDocument/2006/relationships/tags" Target="../tags/tag178.xml"/><Relationship Id="rId57" Type="http://schemas.openxmlformats.org/officeDocument/2006/relationships/tags" Target="../tags/tag177.xml"/><Relationship Id="rId56" Type="http://schemas.openxmlformats.org/officeDocument/2006/relationships/tags" Target="../tags/tag176.xml"/><Relationship Id="rId55" Type="http://schemas.openxmlformats.org/officeDocument/2006/relationships/tags" Target="../tags/tag175.xml"/><Relationship Id="rId54" Type="http://schemas.openxmlformats.org/officeDocument/2006/relationships/tags" Target="../tags/tag174.xml"/><Relationship Id="rId53" Type="http://schemas.openxmlformats.org/officeDocument/2006/relationships/tags" Target="../tags/tag173.xml"/><Relationship Id="rId52" Type="http://schemas.openxmlformats.org/officeDocument/2006/relationships/tags" Target="../tags/tag172.xml"/><Relationship Id="rId51" Type="http://schemas.openxmlformats.org/officeDocument/2006/relationships/tags" Target="../tags/tag171.xml"/><Relationship Id="rId50" Type="http://schemas.openxmlformats.org/officeDocument/2006/relationships/tags" Target="../tags/tag170.xml"/><Relationship Id="rId5" Type="http://schemas.openxmlformats.org/officeDocument/2006/relationships/tags" Target="../tags/tag125.xml"/><Relationship Id="rId49" Type="http://schemas.openxmlformats.org/officeDocument/2006/relationships/tags" Target="../tags/tag169.xml"/><Relationship Id="rId48" Type="http://schemas.openxmlformats.org/officeDocument/2006/relationships/tags" Target="../tags/tag168.xml"/><Relationship Id="rId47" Type="http://schemas.openxmlformats.org/officeDocument/2006/relationships/tags" Target="../tags/tag167.xml"/><Relationship Id="rId46" Type="http://schemas.openxmlformats.org/officeDocument/2006/relationships/tags" Target="../tags/tag166.xml"/><Relationship Id="rId45" Type="http://schemas.openxmlformats.org/officeDocument/2006/relationships/tags" Target="../tags/tag165.xml"/><Relationship Id="rId44" Type="http://schemas.openxmlformats.org/officeDocument/2006/relationships/tags" Target="../tags/tag164.xml"/><Relationship Id="rId43" Type="http://schemas.openxmlformats.org/officeDocument/2006/relationships/tags" Target="../tags/tag163.xml"/><Relationship Id="rId42" Type="http://schemas.openxmlformats.org/officeDocument/2006/relationships/tags" Target="../tags/tag162.xml"/><Relationship Id="rId41" Type="http://schemas.openxmlformats.org/officeDocument/2006/relationships/tags" Target="../tags/tag161.xml"/><Relationship Id="rId40" Type="http://schemas.openxmlformats.org/officeDocument/2006/relationships/tags" Target="../tags/tag160.xml"/><Relationship Id="rId4" Type="http://schemas.openxmlformats.org/officeDocument/2006/relationships/image" Target="../media/image29.png"/><Relationship Id="rId39" Type="http://schemas.openxmlformats.org/officeDocument/2006/relationships/tags" Target="../tags/tag159.xml"/><Relationship Id="rId38" Type="http://schemas.openxmlformats.org/officeDocument/2006/relationships/tags" Target="../tags/tag158.xml"/><Relationship Id="rId37" Type="http://schemas.openxmlformats.org/officeDocument/2006/relationships/tags" Target="../tags/tag157.xml"/><Relationship Id="rId36" Type="http://schemas.openxmlformats.org/officeDocument/2006/relationships/tags" Target="../tags/tag156.xml"/><Relationship Id="rId35" Type="http://schemas.openxmlformats.org/officeDocument/2006/relationships/tags" Target="../tags/tag155.xml"/><Relationship Id="rId34" Type="http://schemas.openxmlformats.org/officeDocument/2006/relationships/tags" Target="../tags/tag154.xml"/><Relationship Id="rId33" Type="http://schemas.openxmlformats.org/officeDocument/2006/relationships/tags" Target="../tags/tag153.xml"/><Relationship Id="rId32" Type="http://schemas.openxmlformats.org/officeDocument/2006/relationships/tags" Target="../tags/tag152.xml"/><Relationship Id="rId31" Type="http://schemas.openxmlformats.org/officeDocument/2006/relationships/tags" Target="../tags/tag151.xml"/><Relationship Id="rId30" Type="http://schemas.openxmlformats.org/officeDocument/2006/relationships/tags" Target="../tags/tag150.xml"/><Relationship Id="rId3" Type="http://schemas.openxmlformats.org/officeDocument/2006/relationships/tags" Target="../tags/tag124.xml"/><Relationship Id="rId29" Type="http://schemas.openxmlformats.org/officeDocument/2006/relationships/tags" Target="../tags/tag149.xml"/><Relationship Id="rId28" Type="http://schemas.openxmlformats.org/officeDocument/2006/relationships/tags" Target="../tags/tag148.xml"/><Relationship Id="rId27" Type="http://schemas.openxmlformats.org/officeDocument/2006/relationships/tags" Target="../tags/tag147.xml"/><Relationship Id="rId26" Type="http://schemas.openxmlformats.org/officeDocument/2006/relationships/tags" Target="../tags/tag146.xml"/><Relationship Id="rId25" Type="http://schemas.openxmlformats.org/officeDocument/2006/relationships/tags" Target="../tags/tag145.xml"/><Relationship Id="rId24" Type="http://schemas.openxmlformats.org/officeDocument/2006/relationships/tags" Target="../tags/tag144.xml"/><Relationship Id="rId23" Type="http://schemas.openxmlformats.org/officeDocument/2006/relationships/tags" Target="../tags/tag143.xml"/><Relationship Id="rId22" Type="http://schemas.openxmlformats.org/officeDocument/2006/relationships/tags" Target="../tags/tag142.xml"/><Relationship Id="rId21" Type="http://schemas.openxmlformats.org/officeDocument/2006/relationships/tags" Target="../tags/tag141.xml"/><Relationship Id="rId20" Type="http://schemas.openxmlformats.org/officeDocument/2006/relationships/tags" Target="../tags/tag140.xml"/><Relationship Id="rId2" Type="http://schemas.openxmlformats.org/officeDocument/2006/relationships/tags" Target="../tags/tag123.xml"/><Relationship Id="rId19" Type="http://schemas.openxmlformats.org/officeDocument/2006/relationships/tags" Target="../tags/tag139.xml"/><Relationship Id="rId18" Type="http://schemas.openxmlformats.org/officeDocument/2006/relationships/tags" Target="../tags/tag138.xml"/><Relationship Id="rId17" Type="http://schemas.openxmlformats.org/officeDocument/2006/relationships/tags" Target="../tags/tag137.xml"/><Relationship Id="rId16" Type="http://schemas.openxmlformats.org/officeDocument/2006/relationships/tags" Target="../tags/tag136.xml"/><Relationship Id="rId15" Type="http://schemas.openxmlformats.org/officeDocument/2006/relationships/tags" Target="../tags/tag135.xml"/><Relationship Id="rId14" Type="http://schemas.openxmlformats.org/officeDocument/2006/relationships/tags" Target="../tags/tag134.xml"/><Relationship Id="rId13" Type="http://schemas.openxmlformats.org/officeDocument/2006/relationships/tags" Target="../tags/tag133.xml"/><Relationship Id="rId12" Type="http://schemas.openxmlformats.org/officeDocument/2006/relationships/tags" Target="../tags/tag132.xml"/><Relationship Id="rId11" Type="http://schemas.openxmlformats.org/officeDocument/2006/relationships/tags" Target="../tags/tag131.xml"/><Relationship Id="rId10" Type="http://schemas.openxmlformats.org/officeDocument/2006/relationships/tags" Target="../tags/tag130.xml"/><Relationship Id="rId1" Type="http://schemas.openxmlformats.org/officeDocument/2006/relationships/tags" Target="../tags/tag122.xml"/></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tags" Target="../tags/tag182.xml"/><Relationship Id="rId3" Type="http://schemas.openxmlformats.org/officeDocument/2006/relationships/tags" Target="../tags/tag181.xml"/><Relationship Id="rId2" Type="http://schemas.openxmlformats.org/officeDocument/2006/relationships/tags" Target="../tags/tag180.xml"/><Relationship Id="rId1" Type="http://schemas.openxmlformats.org/officeDocument/2006/relationships/tags" Target="../tags/tag179.xml"/></Relationships>
</file>

<file path=ppt/slides/_rels/slide2.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image" Target="../media/image13.png"/><Relationship Id="rId5" Type="http://schemas.openxmlformats.org/officeDocument/2006/relationships/tags" Target="../tags/tag9.xml"/><Relationship Id="rId4" Type="http://schemas.openxmlformats.org/officeDocument/2006/relationships/image" Target="../media/image12.png"/><Relationship Id="rId3" Type="http://schemas.openxmlformats.org/officeDocument/2006/relationships/tags" Target="../tags/tag8.xml"/><Relationship Id="rId2" Type="http://schemas.openxmlformats.org/officeDocument/2006/relationships/image" Target="../media/image11.png"/><Relationship Id="rId13" Type="http://schemas.openxmlformats.org/officeDocument/2006/relationships/notesSlide" Target="../notesSlides/notesSlide2.xml"/><Relationship Id="rId12" Type="http://schemas.openxmlformats.org/officeDocument/2006/relationships/slideLayout" Target="../slideLayouts/slideLayout3.xml"/><Relationship Id="rId11" Type="http://schemas.openxmlformats.org/officeDocument/2006/relationships/tags" Target="../tags/tag13.xml"/><Relationship Id="rId10" Type="http://schemas.openxmlformats.org/officeDocument/2006/relationships/image" Target="../media/image14.png"/><Relationship Id="rId1" Type="http://schemas.openxmlformats.org/officeDocument/2006/relationships/tags" Target="../tags/tag7.xml"/></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tags" Target="../tags/tag186.xml"/><Relationship Id="rId3" Type="http://schemas.openxmlformats.org/officeDocument/2006/relationships/tags" Target="../tags/tag185.xml"/><Relationship Id="rId2" Type="http://schemas.openxmlformats.org/officeDocument/2006/relationships/tags" Target="../tags/tag184.xml"/><Relationship Id="rId1" Type="http://schemas.openxmlformats.org/officeDocument/2006/relationships/tags" Target="../tags/tag183.xml"/></Relationships>
</file>

<file path=ppt/slides/_rels/slide21.xml.rels><?xml version="1.0" encoding="UTF-8" standalone="yes"?>
<Relationships xmlns="http://schemas.openxmlformats.org/package/2006/relationships"><Relationship Id="rId9" Type="http://schemas.openxmlformats.org/officeDocument/2006/relationships/tags" Target="../tags/tag193.xml"/><Relationship Id="rId8" Type="http://schemas.openxmlformats.org/officeDocument/2006/relationships/tags" Target="../tags/tag192.xml"/><Relationship Id="rId7" Type="http://schemas.openxmlformats.org/officeDocument/2006/relationships/tags" Target="../tags/tag191.xml"/><Relationship Id="rId6" Type="http://schemas.openxmlformats.org/officeDocument/2006/relationships/tags" Target="../tags/tag190.xml"/><Relationship Id="rId5" Type="http://schemas.openxmlformats.org/officeDocument/2006/relationships/tags" Target="../tags/tag189.xml"/><Relationship Id="rId4" Type="http://schemas.openxmlformats.org/officeDocument/2006/relationships/image" Target="../media/image19.png"/><Relationship Id="rId3" Type="http://schemas.openxmlformats.org/officeDocument/2006/relationships/tags" Target="../tags/tag188.xml"/><Relationship Id="rId2" Type="http://schemas.openxmlformats.org/officeDocument/2006/relationships/image" Target="../media/image18.png"/><Relationship Id="rId19" Type="http://schemas.openxmlformats.org/officeDocument/2006/relationships/notesSlide" Target="../notesSlides/notesSlide20.xml"/><Relationship Id="rId18" Type="http://schemas.openxmlformats.org/officeDocument/2006/relationships/slideLayout" Target="../slideLayouts/slideLayout2.xml"/><Relationship Id="rId17" Type="http://schemas.openxmlformats.org/officeDocument/2006/relationships/image" Target="../media/image21.png"/><Relationship Id="rId16" Type="http://schemas.openxmlformats.org/officeDocument/2006/relationships/tags" Target="../tags/tag199.xml"/><Relationship Id="rId15" Type="http://schemas.openxmlformats.org/officeDocument/2006/relationships/tags" Target="../tags/tag198.xml"/><Relationship Id="rId14" Type="http://schemas.openxmlformats.org/officeDocument/2006/relationships/tags" Target="../tags/tag197.xml"/><Relationship Id="rId13" Type="http://schemas.openxmlformats.org/officeDocument/2006/relationships/tags" Target="../tags/tag196.xml"/><Relationship Id="rId12" Type="http://schemas.openxmlformats.org/officeDocument/2006/relationships/tags" Target="../tags/tag195.xml"/><Relationship Id="rId11" Type="http://schemas.openxmlformats.org/officeDocument/2006/relationships/tags" Target="../tags/tag194.xml"/><Relationship Id="rId10" Type="http://schemas.openxmlformats.org/officeDocument/2006/relationships/image" Target="../media/image20.png"/><Relationship Id="rId1" Type="http://schemas.openxmlformats.org/officeDocument/2006/relationships/tags" Target="../tags/tag187.xml"/></Relationships>
</file>

<file path=ppt/slides/_rels/slide22.xml.rels><?xml version="1.0" encoding="UTF-8" standalone="yes"?>
<Relationships xmlns="http://schemas.openxmlformats.org/package/2006/relationships"><Relationship Id="rId9" Type="http://schemas.openxmlformats.org/officeDocument/2006/relationships/tags" Target="../tags/tag208.xml"/><Relationship Id="rId8" Type="http://schemas.openxmlformats.org/officeDocument/2006/relationships/tags" Target="../tags/tag207.xml"/><Relationship Id="rId7" Type="http://schemas.openxmlformats.org/officeDocument/2006/relationships/tags" Target="../tags/tag206.xml"/><Relationship Id="rId6" Type="http://schemas.openxmlformats.org/officeDocument/2006/relationships/tags" Target="../tags/tag205.xml"/><Relationship Id="rId5" Type="http://schemas.openxmlformats.org/officeDocument/2006/relationships/tags" Target="../tags/tag204.xml"/><Relationship Id="rId4" Type="http://schemas.openxmlformats.org/officeDocument/2006/relationships/tags" Target="../tags/tag203.xml"/><Relationship Id="rId3" Type="http://schemas.openxmlformats.org/officeDocument/2006/relationships/tags" Target="../tags/tag202.xml"/><Relationship Id="rId2" Type="http://schemas.openxmlformats.org/officeDocument/2006/relationships/tags" Target="../tags/tag201.xml"/><Relationship Id="rId14" Type="http://schemas.openxmlformats.org/officeDocument/2006/relationships/notesSlide" Target="../notesSlides/notesSlide21.xml"/><Relationship Id="rId13" Type="http://schemas.openxmlformats.org/officeDocument/2006/relationships/slideLayout" Target="../slideLayouts/slideLayout3.xml"/><Relationship Id="rId12" Type="http://schemas.openxmlformats.org/officeDocument/2006/relationships/tags" Target="../tags/tag211.xml"/><Relationship Id="rId11" Type="http://schemas.openxmlformats.org/officeDocument/2006/relationships/tags" Target="../tags/tag210.xml"/><Relationship Id="rId10" Type="http://schemas.openxmlformats.org/officeDocument/2006/relationships/tags" Target="../tags/tag209.xml"/><Relationship Id="rId1" Type="http://schemas.openxmlformats.org/officeDocument/2006/relationships/tags" Target="../tags/tag200.xml"/></Relationships>
</file>

<file path=ppt/slides/_rels/slide23.xml.rels><?xml version="1.0" encoding="UTF-8" standalone="yes"?>
<Relationships xmlns="http://schemas.openxmlformats.org/package/2006/relationships"><Relationship Id="rId9" Type="http://schemas.openxmlformats.org/officeDocument/2006/relationships/notesSlide" Target="../notesSlides/notesSlide22.xml"/><Relationship Id="rId8" Type="http://schemas.openxmlformats.org/officeDocument/2006/relationships/slideLayout" Target="../slideLayouts/slideLayout3.xml"/><Relationship Id="rId7" Type="http://schemas.openxmlformats.org/officeDocument/2006/relationships/image" Target="../media/image32.png"/><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tags" Target="../tags/tag215.xml"/><Relationship Id="rId3" Type="http://schemas.openxmlformats.org/officeDocument/2006/relationships/tags" Target="../tags/tag214.xml"/><Relationship Id="rId2" Type="http://schemas.openxmlformats.org/officeDocument/2006/relationships/tags" Target="../tags/tag213.xml"/><Relationship Id="rId1" Type="http://schemas.openxmlformats.org/officeDocument/2006/relationships/tags" Target="../tags/tag212.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3.xml"/><Relationship Id="rId7" Type="http://schemas.openxmlformats.org/officeDocument/2006/relationships/slideLayout" Target="../slideLayouts/slideLayout3.xml"/><Relationship Id="rId6" Type="http://schemas.openxmlformats.org/officeDocument/2006/relationships/tags" Target="../tags/tag223.xml"/><Relationship Id="rId5" Type="http://schemas.openxmlformats.org/officeDocument/2006/relationships/tags" Target="../tags/tag222.xml"/><Relationship Id="rId4" Type="http://schemas.openxmlformats.org/officeDocument/2006/relationships/tags" Target="../tags/tag221.xml"/><Relationship Id="rId3" Type="http://schemas.openxmlformats.org/officeDocument/2006/relationships/tags" Target="../tags/tag220.xml"/><Relationship Id="rId2" Type="http://schemas.openxmlformats.org/officeDocument/2006/relationships/tags" Target="../tags/tag219.xml"/><Relationship Id="rId1" Type="http://schemas.openxmlformats.org/officeDocument/2006/relationships/tags" Target="../tags/tag218.xml"/></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4.xml"/><Relationship Id="rId7" Type="http://schemas.openxmlformats.org/officeDocument/2006/relationships/slideLayout" Target="../slideLayouts/slideLayout3.xml"/><Relationship Id="rId6" Type="http://schemas.openxmlformats.org/officeDocument/2006/relationships/tags" Target="../tags/tag229.xml"/><Relationship Id="rId5" Type="http://schemas.openxmlformats.org/officeDocument/2006/relationships/tags" Target="../tags/tag228.xml"/><Relationship Id="rId4" Type="http://schemas.openxmlformats.org/officeDocument/2006/relationships/tags" Target="../tags/tag227.xml"/><Relationship Id="rId3" Type="http://schemas.openxmlformats.org/officeDocument/2006/relationships/tags" Target="../tags/tag226.xml"/><Relationship Id="rId2" Type="http://schemas.openxmlformats.org/officeDocument/2006/relationships/tags" Target="../tags/tag225.xml"/><Relationship Id="rId1" Type="http://schemas.openxmlformats.org/officeDocument/2006/relationships/tags" Target="../tags/tag224.xml"/></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33.jpeg"/><Relationship Id="rId7" Type="http://schemas.openxmlformats.org/officeDocument/2006/relationships/tags" Target="../tags/tag236.xml"/><Relationship Id="rId6" Type="http://schemas.openxmlformats.org/officeDocument/2006/relationships/tags" Target="../tags/tag235.xml"/><Relationship Id="rId5" Type="http://schemas.openxmlformats.org/officeDocument/2006/relationships/tags" Target="../tags/tag234.xml"/><Relationship Id="rId4" Type="http://schemas.openxmlformats.org/officeDocument/2006/relationships/tags" Target="../tags/tag233.xml"/><Relationship Id="rId3" Type="http://schemas.openxmlformats.org/officeDocument/2006/relationships/tags" Target="../tags/tag232.xml"/><Relationship Id="rId2" Type="http://schemas.openxmlformats.org/officeDocument/2006/relationships/tags" Target="../tags/tag231.xml"/><Relationship Id="rId10" Type="http://schemas.openxmlformats.org/officeDocument/2006/relationships/notesSlide" Target="../notesSlides/notesSlide25.xml"/><Relationship Id="rId1" Type="http://schemas.openxmlformats.org/officeDocument/2006/relationships/tags" Target="../tags/tag230.xml"/></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3.xml"/><Relationship Id="rId4" Type="http://schemas.openxmlformats.org/officeDocument/2006/relationships/image" Target="../media/image34.jpeg"/><Relationship Id="rId3" Type="http://schemas.openxmlformats.org/officeDocument/2006/relationships/tags" Target="../tags/tag239.xml"/><Relationship Id="rId2" Type="http://schemas.openxmlformats.org/officeDocument/2006/relationships/tags" Target="../tags/tag238.xml"/><Relationship Id="rId1" Type="http://schemas.openxmlformats.org/officeDocument/2006/relationships/tags" Target="../tags/tag237.xml"/></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3.xml"/><Relationship Id="rId3" Type="http://schemas.openxmlformats.org/officeDocument/2006/relationships/tags" Target="../tags/tag242.xml"/><Relationship Id="rId2" Type="http://schemas.openxmlformats.org/officeDocument/2006/relationships/tags" Target="../tags/tag241.xml"/><Relationship Id="rId1" Type="http://schemas.openxmlformats.org/officeDocument/2006/relationships/tags" Target="../tags/tag240.xml"/></Relationships>
</file>

<file path=ppt/slides/_rels/slide29.xml.rels><?xml version="1.0" encoding="UTF-8" standalone="yes"?>
<Relationships xmlns="http://schemas.openxmlformats.org/package/2006/relationships"><Relationship Id="rId9" Type="http://schemas.openxmlformats.org/officeDocument/2006/relationships/tags" Target="../tags/tag249.xml"/><Relationship Id="rId8" Type="http://schemas.openxmlformats.org/officeDocument/2006/relationships/tags" Target="../tags/tag248.xml"/><Relationship Id="rId7" Type="http://schemas.openxmlformats.org/officeDocument/2006/relationships/tags" Target="../tags/tag247.xml"/><Relationship Id="rId6" Type="http://schemas.openxmlformats.org/officeDocument/2006/relationships/tags" Target="../tags/tag246.xml"/><Relationship Id="rId5" Type="http://schemas.openxmlformats.org/officeDocument/2006/relationships/tags" Target="../tags/tag245.xml"/><Relationship Id="rId4" Type="http://schemas.openxmlformats.org/officeDocument/2006/relationships/image" Target="../media/image19.png"/><Relationship Id="rId3" Type="http://schemas.openxmlformats.org/officeDocument/2006/relationships/tags" Target="../tags/tag244.xml"/><Relationship Id="rId2" Type="http://schemas.openxmlformats.org/officeDocument/2006/relationships/image" Target="../media/image18.png"/><Relationship Id="rId19" Type="http://schemas.openxmlformats.org/officeDocument/2006/relationships/notesSlide" Target="../notesSlides/notesSlide28.xml"/><Relationship Id="rId18" Type="http://schemas.openxmlformats.org/officeDocument/2006/relationships/slideLayout" Target="../slideLayouts/slideLayout2.xml"/><Relationship Id="rId17" Type="http://schemas.openxmlformats.org/officeDocument/2006/relationships/image" Target="../media/image21.png"/><Relationship Id="rId16" Type="http://schemas.openxmlformats.org/officeDocument/2006/relationships/tags" Target="../tags/tag255.xml"/><Relationship Id="rId15" Type="http://schemas.openxmlformats.org/officeDocument/2006/relationships/tags" Target="../tags/tag254.xml"/><Relationship Id="rId14" Type="http://schemas.openxmlformats.org/officeDocument/2006/relationships/tags" Target="../tags/tag253.xml"/><Relationship Id="rId13" Type="http://schemas.openxmlformats.org/officeDocument/2006/relationships/tags" Target="../tags/tag252.xml"/><Relationship Id="rId12" Type="http://schemas.openxmlformats.org/officeDocument/2006/relationships/tags" Target="../tags/tag251.xml"/><Relationship Id="rId11" Type="http://schemas.openxmlformats.org/officeDocument/2006/relationships/tags" Target="../tags/tag250.xml"/><Relationship Id="rId10" Type="http://schemas.openxmlformats.org/officeDocument/2006/relationships/image" Target="../media/image20.png"/><Relationship Id="rId1" Type="http://schemas.openxmlformats.org/officeDocument/2006/relationships/tags" Target="../tags/tag243.xml"/></Relationships>
</file>

<file path=ppt/slides/_rels/slide3.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image" Target="../media/image16.png"/><Relationship Id="rId33" Type="http://schemas.openxmlformats.org/officeDocument/2006/relationships/notesSlide" Target="../notesSlides/notesSlide3.xml"/><Relationship Id="rId32" Type="http://schemas.openxmlformats.org/officeDocument/2006/relationships/slideLayout" Target="../slideLayouts/slideLayout2.xml"/><Relationship Id="rId31" Type="http://schemas.openxmlformats.org/officeDocument/2006/relationships/tags" Target="../tags/tag39.xml"/><Relationship Id="rId30" Type="http://schemas.openxmlformats.org/officeDocument/2006/relationships/tags" Target="../tags/tag38.xml"/><Relationship Id="rId3" Type="http://schemas.openxmlformats.org/officeDocument/2006/relationships/tags" Target="../tags/tag15.xml"/><Relationship Id="rId29" Type="http://schemas.openxmlformats.org/officeDocument/2006/relationships/tags" Target="../tags/tag37.xml"/><Relationship Id="rId28" Type="http://schemas.openxmlformats.org/officeDocument/2006/relationships/tags" Target="../tags/tag36.xml"/><Relationship Id="rId27" Type="http://schemas.openxmlformats.org/officeDocument/2006/relationships/tags" Target="../tags/tag35.xml"/><Relationship Id="rId26" Type="http://schemas.openxmlformats.org/officeDocument/2006/relationships/image" Target="../media/image4.png"/><Relationship Id="rId25" Type="http://schemas.openxmlformats.org/officeDocument/2006/relationships/tags" Target="../tags/tag34.xml"/><Relationship Id="rId24" Type="http://schemas.openxmlformats.org/officeDocument/2006/relationships/image" Target="../media/image3.png"/><Relationship Id="rId23" Type="http://schemas.openxmlformats.org/officeDocument/2006/relationships/tags" Target="../tags/tag33.xml"/><Relationship Id="rId22" Type="http://schemas.openxmlformats.org/officeDocument/2006/relationships/image" Target="../media/image17.png"/><Relationship Id="rId21" Type="http://schemas.openxmlformats.org/officeDocument/2006/relationships/tags" Target="../tags/tag32.xml"/><Relationship Id="rId20" Type="http://schemas.openxmlformats.org/officeDocument/2006/relationships/tags" Target="../tags/tag31.xml"/><Relationship Id="rId2" Type="http://schemas.openxmlformats.org/officeDocument/2006/relationships/image" Target="../media/image15.png"/><Relationship Id="rId19" Type="http://schemas.openxmlformats.org/officeDocument/2006/relationships/tags" Target="../tags/tag30.xml"/><Relationship Id="rId18" Type="http://schemas.openxmlformats.org/officeDocument/2006/relationships/tags" Target="../tags/tag29.xml"/><Relationship Id="rId17" Type="http://schemas.openxmlformats.org/officeDocument/2006/relationships/tags" Target="../tags/tag28.xml"/><Relationship Id="rId16" Type="http://schemas.openxmlformats.org/officeDocument/2006/relationships/tags" Target="../tags/tag27.xml"/><Relationship Id="rId15" Type="http://schemas.openxmlformats.org/officeDocument/2006/relationships/tags" Target="../tags/tag26.xml"/><Relationship Id="rId14" Type="http://schemas.openxmlformats.org/officeDocument/2006/relationships/tags" Target="../tags/tag25.xml"/><Relationship Id="rId13" Type="http://schemas.openxmlformats.org/officeDocument/2006/relationships/tags" Target="../tags/tag24.xml"/><Relationship Id="rId12" Type="http://schemas.openxmlformats.org/officeDocument/2006/relationships/tags" Target="../tags/tag23.xml"/><Relationship Id="rId11" Type="http://schemas.openxmlformats.org/officeDocument/2006/relationships/tags" Target="../tags/tag22.xml"/><Relationship Id="rId10" Type="http://schemas.openxmlformats.org/officeDocument/2006/relationships/tags" Target="../tags/tag21.xml"/><Relationship Id="rId1" Type="http://schemas.openxmlformats.org/officeDocument/2006/relationships/tags" Target="../tags/tag14.xml"/></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29.xml"/><Relationship Id="rId7"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tags" Target="../tags/tag260.xml"/><Relationship Id="rId4" Type="http://schemas.openxmlformats.org/officeDocument/2006/relationships/tags" Target="../tags/tag259.xml"/><Relationship Id="rId3" Type="http://schemas.openxmlformats.org/officeDocument/2006/relationships/tags" Target="../tags/tag258.xml"/><Relationship Id="rId2" Type="http://schemas.openxmlformats.org/officeDocument/2006/relationships/tags" Target="../tags/tag257.xml"/><Relationship Id="rId1" Type="http://schemas.openxmlformats.org/officeDocument/2006/relationships/tags" Target="../tags/tag256.xml"/></Relationships>
</file>

<file path=ppt/slides/_rels/slide31.xml.rels><?xml version="1.0" encoding="UTF-8" standalone="yes"?>
<Relationships xmlns="http://schemas.openxmlformats.org/package/2006/relationships"><Relationship Id="rId7" Type="http://schemas.openxmlformats.org/officeDocument/2006/relationships/notesSlide" Target="../notesSlides/notesSlide30.xml"/><Relationship Id="rId6" Type="http://schemas.openxmlformats.org/officeDocument/2006/relationships/slideLayout" Target="../slideLayouts/slideLayout3.xml"/><Relationship Id="rId5" Type="http://schemas.openxmlformats.org/officeDocument/2006/relationships/image" Target="../media/image36.jpeg"/><Relationship Id="rId4" Type="http://schemas.openxmlformats.org/officeDocument/2006/relationships/tags" Target="../tags/tag264.xml"/><Relationship Id="rId3" Type="http://schemas.openxmlformats.org/officeDocument/2006/relationships/tags" Target="../tags/tag263.xml"/><Relationship Id="rId2" Type="http://schemas.openxmlformats.org/officeDocument/2006/relationships/tags" Target="../tags/tag262.xml"/><Relationship Id="rId1" Type="http://schemas.openxmlformats.org/officeDocument/2006/relationships/tags" Target="../tags/tag261.xml"/></Relationships>
</file>

<file path=ppt/slides/_rels/slide32.xml.rels><?xml version="1.0" encoding="UTF-8" standalone="yes"?>
<Relationships xmlns="http://schemas.openxmlformats.org/package/2006/relationships"><Relationship Id="rId9" Type="http://schemas.openxmlformats.org/officeDocument/2006/relationships/notesSlide" Target="../notesSlides/notesSlide31.xml"/><Relationship Id="rId8" Type="http://schemas.openxmlformats.org/officeDocument/2006/relationships/slideLayout" Target="../slideLayouts/slideLayout3.xml"/><Relationship Id="rId7" Type="http://schemas.openxmlformats.org/officeDocument/2006/relationships/tags" Target="../tags/tag269.xml"/><Relationship Id="rId6" Type="http://schemas.openxmlformats.org/officeDocument/2006/relationships/tags" Target="../tags/tag268.xml"/><Relationship Id="rId5" Type="http://schemas.openxmlformats.org/officeDocument/2006/relationships/tags" Target="../tags/tag267.xml"/><Relationship Id="rId4" Type="http://schemas.openxmlformats.org/officeDocument/2006/relationships/image" Target="../media/image38.png"/><Relationship Id="rId3" Type="http://schemas.openxmlformats.org/officeDocument/2006/relationships/tags" Target="../tags/tag266.xml"/><Relationship Id="rId2" Type="http://schemas.openxmlformats.org/officeDocument/2006/relationships/image" Target="../media/image37.png"/><Relationship Id="rId1" Type="http://schemas.openxmlformats.org/officeDocument/2006/relationships/tags" Target="../tags/tag265.xml"/></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3.xml"/><Relationship Id="rId2" Type="http://schemas.openxmlformats.org/officeDocument/2006/relationships/tags" Target="../tags/tag271.xml"/><Relationship Id="rId1" Type="http://schemas.openxmlformats.org/officeDocument/2006/relationships/tags" Target="../tags/tag270.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272.xml"/></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34.xml"/><Relationship Id="rId5" Type="http://schemas.openxmlformats.org/officeDocument/2006/relationships/slideLayout" Target="../slideLayouts/slideLayout3.xml"/><Relationship Id="rId4" Type="http://schemas.openxmlformats.org/officeDocument/2006/relationships/image" Target="../media/image39.png"/><Relationship Id="rId3" Type="http://schemas.openxmlformats.org/officeDocument/2006/relationships/tags" Target="../tags/tag275.xml"/><Relationship Id="rId2" Type="http://schemas.openxmlformats.org/officeDocument/2006/relationships/tags" Target="../tags/tag274.xml"/><Relationship Id="rId1" Type="http://schemas.openxmlformats.org/officeDocument/2006/relationships/tags" Target="../tags/tag273.xml"/></Relationships>
</file>

<file path=ppt/slides/_rels/slide36.xml.rels><?xml version="1.0" encoding="UTF-8" standalone="yes"?>
<Relationships xmlns="http://schemas.openxmlformats.org/package/2006/relationships"><Relationship Id="rId9" Type="http://schemas.openxmlformats.org/officeDocument/2006/relationships/tags" Target="../tags/tag282.xml"/><Relationship Id="rId8" Type="http://schemas.openxmlformats.org/officeDocument/2006/relationships/tags" Target="../tags/tag281.xml"/><Relationship Id="rId7" Type="http://schemas.openxmlformats.org/officeDocument/2006/relationships/tags" Target="../tags/tag280.xml"/><Relationship Id="rId6" Type="http://schemas.openxmlformats.org/officeDocument/2006/relationships/tags" Target="../tags/tag279.xml"/><Relationship Id="rId5" Type="http://schemas.openxmlformats.org/officeDocument/2006/relationships/tags" Target="../tags/tag278.xml"/><Relationship Id="rId4" Type="http://schemas.openxmlformats.org/officeDocument/2006/relationships/image" Target="../media/image19.png"/><Relationship Id="rId3" Type="http://schemas.openxmlformats.org/officeDocument/2006/relationships/tags" Target="../tags/tag277.xml"/><Relationship Id="rId2" Type="http://schemas.openxmlformats.org/officeDocument/2006/relationships/image" Target="../media/image18.png"/><Relationship Id="rId19" Type="http://schemas.openxmlformats.org/officeDocument/2006/relationships/notesSlide" Target="../notesSlides/notesSlide35.xml"/><Relationship Id="rId18" Type="http://schemas.openxmlformats.org/officeDocument/2006/relationships/slideLayout" Target="../slideLayouts/slideLayout2.xml"/><Relationship Id="rId17" Type="http://schemas.openxmlformats.org/officeDocument/2006/relationships/image" Target="../media/image21.png"/><Relationship Id="rId16" Type="http://schemas.openxmlformats.org/officeDocument/2006/relationships/tags" Target="../tags/tag288.xml"/><Relationship Id="rId15" Type="http://schemas.openxmlformats.org/officeDocument/2006/relationships/tags" Target="../tags/tag287.xml"/><Relationship Id="rId14" Type="http://schemas.openxmlformats.org/officeDocument/2006/relationships/tags" Target="../tags/tag286.xml"/><Relationship Id="rId13" Type="http://schemas.openxmlformats.org/officeDocument/2006/relationships/tags" Target="../tags/tag285.xml"/><Relationship Id="rId12" Type="http://schemas.openxmlformats.org/officeDocument/2006/relationships/tags" Target="../tags/tag284.xml"/><Relationship Id="rId11" Type="http://schemas.openxmlformats.org/officeDocument/2006/relationships/tags" Target="../tags/tag283.xml"/><Relationship Id="rId10" Type="http://schemas.openxmlformats.org/officeDocument/2006/relationships/image" Target="../media/image20.png"/><Relationship Id="rId1" Type="http://schemas.openxmlformats.org/officeDocument/2006/relationships/tags" Target="../tags/tag276.xml"/></Relationships>
</file>

<file path=ppt/slides/_rels/slide37.xml.rels><?xml version="1.0" encoding="UTF-8" standalone="yes"?>
<Relationships xmlns="http://schemas.openxmlformats.org/package/2006/relationships"><Relationship Id="rId7" Type="http://schemas.openxmlformats.org/officeDocument/2006/relationships/notesSlide" Target="../notesSlides/notesSlide36.xml"/><Relationship Id="rId6"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tags" Target="../tags/tag292.xml"/><Relationship Id="rId3" Type="http://schemas.openxmlformats.org/officeDocument/2006/relationships/tags" Target="../tags/tag291.xml"/><Relationship Id="rId2" Type="http://schemas.openxmlformats.org/officeDocument/2006/relationships/tags" Target="../tags/tag290.xml"/><Relationship Id="rId1" Type="http://schemas.openxmlformats.org/officeDocument/2006/relationships/tags" Target="../tags/tag289.xml"/></Relationships>
</file>

<file path=ppt/slides/_rels/slide38.xml.rels><?xml version="1.0" encoding="UTF-8" standalone="yes"?>
<Relationships xmlns="http://schemas.openxmlformats.org/package/2006/relationships"><Relationship Id="rId9" Type="http://schemas.openxmlformats.org/officeDocument/2006/relationships/notesSlide" Target="../notesSlides/notesSlide37.xml"/><Relationship Id="rId8" Type="http://schemas.openxmlformats.org/officeDocument/2006/relationships/slideLayout" Target="../slideLayouts/slideLayout3.xml"/><Relationship Id="rId7" Type="http://schemas.openxmlformats.org/officeDocument/2006/relationships/tags" Target="../tags/tag299.xml"/><Relationship Id="rId6" Type="http://schemas.openxmlformats.org/officeDocument/2006/relationships/tags" Target="../tags/tag298.xml"/><Relationship Id="rId5" Type="http://schemas.openxmlformats.org/officeDocument/2006/relationships/tags" Target="../tags/tag297.xml"/><Relationship Id="rId4" Type="http://schemas.openxmlformats.org/officeDocument/2006/relationships/tags" Target="../tags/tag296.xml"/><Relationship Id="rId3" Type="http://schemas.openxmlformats.org/officeDocument/2006/relationships/tags" Target="../tags/tag295.xml"/><Relationship Id="rId2" Type="http://schemas.openxmlformats.org/officeDocument/2006/relationships/tags" Target="../tags/tag294.xml"/><Relationship Id="rId1" Type="http://schemas.openxmlformats.org/officeDocument/2006/relationships/tags" Target="../tags/tag293.xml"/></Relationships>
</file>

<file path=ppt/slides/_rels/slide39.xml.rels><?xml version="1.0" encoding="UTF-8" standalone="yes"?>
<Relationships xmlns="http://schemas.openxmlformats.org/package/2006/relationships"><Relationship Id="rId8" Type="http://schemas.openxmlformats.org/officeDocument/2006/relationships/notesSlide" Target="../notesSlides/notesSlide38.xml"/><Relationship Id="rId7" Type="http://schemas.openxmlformats.org/officeDocument/2006/relationships/slideLayout" Target="../slideLayouts/slideLayout3.xml"/><Relationship Id="rId6" Type="http://schemas.openxmlformats.org/officeDocument/2006/relationships/hyperlink" Target="https://www.bilibili.com/video/BV1x64y1r77z?from=search&amp;seid=6924818417627950181&amp;spm_id_from=333.337.0.0" TargetMode="External"/><Relationship Id="rId5" Type="http://schemas.openxmlformats.org/officeDocument/2006/relationships/tags" Target="../tags/tag303.xml"/><Relationship Id="rId4" Type="http://schemas.openxmlformats.org/officeDocument/2006/relationships/image" Target="../media/image41.jpeg"/><Relationship Id="rId3" Type="http://schemas.openxmlformats.org/officeDocument/2006/relationships/tags" Target="../tags/tag302.xml"/><Relationship Id="rId2" Type="http://schemas.openxmlformats.org/officeDocument/2006/relationships/tags" Target="../tags/tag301.xml"/><Relationship Id="rId1" Type="http://schemas.openxmlformats.org/officeDocument/2006/relationships/tags" Target="../tags/tag300.xml"/></Relationships>
</file>

<file path=ppt/slides/_rels/slide4.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image" Target="../media/image19.png"/><Relationship Id="rId3" Type="http://schemas.openxmlformats.org/officeDocument/2006/relationships/tags" Target="../tags/tag41.xml"/><Relationship Id="rId2" Type="http://schemas.openxmlformats.org/officeDocument/2006/relationships/image" Target="../media/image18.png"/><Relationship Id="rId19" Type="http://schemas.openxmlformats.org/officeDocument/2006/relationships/notesSlide" Target="../notesSlides/notesSlide4.xml"/><Relationship Id="rId18" Type="http://schemas.openxmlformats.org/officeDocument/2006/relationships/slideLayout" Target="../slideLayouts/slideLayout2.xml"/><Relationship Id="rId17" Type="http://schemas.openxmlformats.org/officeDocument/2006/relationships/image" Target="../media/image21.png"/><Relationship Id="rId16" Type="http://schemas.openxmlformats.org/officeDocument/2006/relationships/tags" Target="../tags/tag52.xml"/><Relationship Id="rId15" Type="http://schemas.openxmlformats.org/officeDocument/2006/relationships/tags" Target="../tags/tag51.xml"/><Relationship Id="rId14" Type="http://schemas.openxmlformats.org/officeDocument/2006/relationships/tags" Target="../tags/tag50.xml"/><Relationship Id="rId13" Type="http://schemas.openxmlformats.org/officeDocument/2006/relationships/tags" Target="../tags/tag49.xml"/><Relationship Id="rId12" Type="http://schemas.openxmlformats.org/officeDocument/2006/relationships/tags" Target="../tags/tag48.xml"/><Relationship Id="rId11" Type="http://schemas.openxmlformats.org/officeDocument/2006/relationships/tags" Target="../tags/tag47.xml"/><Relationship Id="rId10" Type="http://schemas.openxmlformats.org/officeDocument/2006/relationships/image" Target="../media/image20.png"/><Relationship Id="rId1" Type="http://schemas.openxmlformats.org/officeDocument/2006/relationships/tags" Target="../tags/tag40.xml"/></Relationships>
</file>

<file path=ppt/slides/_rels/slide40.xml.rels><?xml version="1.0" encoding="UTF-8" standalone="yes"?>
<Relationships xmlns="http://schemas.openxmlformats.org/package/2006/relationships"><Relationship Id="rId7" Type="http://schemas.openxmlformats.org/officeDocument/2006/relationships/notesSlide" Target="../notesSlides/notesSlide39.xml"/><Relationship Id="rId6" Type="http://schemas.openxmlformats.org/officeDocument/2006/relationships/slideLayout" Target="../slideLayouts/slideLayout3.xml"/><Relationship Id="rId5" Type="http://schemas.openxmlformats.org/officeDocument/2006/relationships/image" Target="../media/image42.jpeg"/><Relationship Id="rId4" Type="http://schemas.openxmlformats.org/officeDocument/2006/relationships/tags" Target="../tags/tag307.xml"/><Relationship Id="rId3" Type="http://schemas.openxmlformats.org/officeDocument/2006/relationships/tags" Target="../tags/tag306.xml"/><Relationship Id="rId2" Type="http://schemas.openxmlformats.org/officeDocument/2006/relationships/tags" Target="../tags/tag305.xml"/><Relationship Id="rId1" Type="http://schemas.openxmlformats.org/officeDocument/2006/relationships/tags" Target="../tags/tag304.xml"/></Relationships>
</file>

<file path=ppt/slides/_rels/slide41.xml.rels><?xml version="1.0" encoding="UTF-8" standalone="yes"?>
<Relationships xmlns="http://schemas.openxmlformats.org/package/2006/relationships"><Relationship Id="rId6" Type="http://schemas.openxmlformats.org/officeDocument/2006/relationships/notesSlide" Target="../notesSlides/notesSlide40.xml"/><Relationship Id="rId5" Type="http://schemas.openxmlformats.org/officeDocument/2006/relationships/slideLayout" Target="../slideLayouts/slideLayout3.xml"/><Relationship Id="rId4" Type="http://schemas.openxmlformats.org/officeDocument/2006/relationships/image" Target="../media/image43.jpeg"/><Relationship Id="rId3" Type="http://schemas.openxmlformats.org/officeDocument/2006/relationships/tags" Target="../tags/tag310.xml"/><Relationship Id="rId2" Type="http://schemas.openxmlformats.org/officeDocument/2006/relationships/tags" Target="../tags/tag309.xml"/><Relationship Id="rId1" Type="http://schemas.openxmlformats.org/officeDocument/2006/relationships/tags" Target="../tags/tag308.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41.xml"/><Relationship Id="rId7"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tags" Target="../tags/tag315.xml"/><Relationship Id="rId4" Type="http://schemas.openxmlformats.org/officeDocument/2006/relationships/tags" Target="../tags/tag314.xml"/><Relationship Id="rId3" Type="http://schemas.openxmlformats.org/officeDocument/2006/relationships/tags" Target="../tags/tag313.xml"/><Relationship Id="rId2" Type="http://schemas.openxmlformats.org/officeDocument/2006/relationships/tags" Target="../tags/tag312.xml"/><Relationship Id="rId1" Type="http://schemas.openxmlformats.org/officeDocument/2006/relationships/tags" Target="../tags/tag311.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42.xml"/><Relationship Id="rId7"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tags" Target="../tags/tag320.xml"/><Relationship Id="rId4" Type="http://schemas.openxmlformats.org/officeDocument/2006/relationships/tags" Target="../tags/tag319.xml"/><Relationship Id="rId3" Type="http://schemas.openxmlformats.org/officeDocument/2006/relationships/tags" Target="../tags/tag318.xml"/><Relationship Id="rId2" Type="http://schemas.openxmlformats.org/officeDocument/2006/relationships/tags" Target="../tags/tag317.xml"/><Relationship Id="rId1" Type="http://schemas.openxmlformats.org/officeDocument/2006/relationships/tags" Target="../tags/tag316.xml"/></Relationships>
</file>

<file path=ppt/slides/_rels/slide44.xml.rels><?xml version="1.0" encoding="UTF-8" standalone="yes"?>
<Relationships xmlns="http://schemas.openxmlformats.org/package/2006/relationships"><Relationship Id="rId6" Type="http://schemas.openxmlformats.org/officeDocument/2006/relationships/notesSlide" Target="../notesSlides/notesSlide43.xml"/><Relationship Id="rId5" Type="http://schemas.openxmlformats.org/officeDocument/2006/relationships/slideLayout" Target="../slideLayouts/slideLayout3.xml"/><Relationship Id="rId4" Type="http://schemas.openxmlformats.org/officeDocument/2006/relationships/image" Target="../media/image46.jpeg"/><Relationship Id="rId3" Type="http://schemas.openxmlformats.org/officeDocument/2006/relationships/tags" Target="../tags/tag323.xml"/><Relationship Id="rId2" Type="http://schemas.openxmlformats.org/officeDocument/2006/relationships/tags" Target="../tags/tag322.xml"/><Relationship Id="rId1" Type="http://schemas.openxmlformats.org/officeDocument/2006/relationships/tags" Target="../tags/tag321.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44.xml"/><Relationship Id="rId7" Type="http://schemas.openxmlformats.org/officeDocument/2006/relationships/slideLayout" Target="../slideLayouts/slideLayout3.xml"/><Relationship Id="rId6" Type="http://schemas.openxmlformats.org/officeDocument/2006/relationships/image" Target="../media/image47.jpeg"/><Relationship Id="rId5" Type="http://schemas.openxmlformats.org/officeDocument/2006/relationships/tags" Target="../tags/tag328.xml"/><Relationship Id="rId4" Type="http://schemas.openxmlformats.org/officeDocument/2006/relationships/tags" Target="../tags/tag327.xml"/><Relationship Id="rId3" Type="http://schemas.openxmlformats.org/officeDocument/2006/relationships/tags" Target="../tags/tag326.xml"/><Relationship Id="rId2" Type="http://schemas.openxmlformats.org/officeDocument/2006/relationships/tags" Target="../tags/tag325.xml"/><Relationship Id="rId1" Type="http://schemas.openxmlformats.org/officeDocument/2006/relationships/tags" Target="../tags/tag324.xml"/></Relationships>
</file>

<file path=ppt/slides/_rels/slide46.xml.rels><?xml version="1.0" encoding="UTF-8" standalone="yes"?>
<Relationships xmlns="http://schemas.openxmlformats.org/package/2006/relationships"><Relationship Id="rId9" Type="http://schemas.openxmlformats.org/officeDocument/2006/relationships/notesSlide" Target="../notesSlides/notesSlide45.xml"/><Relationship Id="rId8" Type="http://schemas.openxmlformats.org/officeDocument/2006/relationships/slideLayout" Target="../slideLayouts/slideLayout3.xml"/><Relationship Id="rId7" Type="http://schemas.openxmlformats.org/officeDocument/2006/relationships/image" Target="../media/image49.png"/><Relationship Id="rId6" Type="http://schemas.openxmlformats.org/officeDocument/2006/relationships/image" Target="../media/image48.png"/><Relationship Id="rId5" Type="http://schemas.openxmlformats.org/officeDocument/2006/relationships/tags" Target="../tags/tag333.xml"/><Relationship Id="rId4" Type="http://schemas.openxmlformats.org/officeDocument/2006/relationships/tags" Target="../tags/tag332.xml"/><Relationship Id="rId3" Type="http://schemas.openxmlformats.org/officeDocument/2006/relationships/tags" Target="../tags/tag331.xml"/><Relationship Id="rId2" Type="http://schemas.openxmlformats.org/officeDocument/2006/relationships/tags" Target="../tags/tag330.xml"/><Relationship Id="rId1" Type="http://schemas.openxmlformats.org/officeDocument/2006/relationships/tags" Target="../tags/tag329.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46.xml"/><Relationship Id="rId7" Type="http://schemas.openxmlformats.org/officeDocument/2006/relationships/slideLayout" Target="../slideLayouts/slideLayout3.xml"/><Relationship Id="rId6" Type="http://schemas.openxmlformats.org/officeDocument/2006/relationships/tags" Target="../tags/tag338.xml"/><Relationship Id="rId5" Type="http://schemas.openxmlformats.org/officeDocument/2006/relationships/image" Target="../media/image50.png"/><Relationship Id="rId4" Type="http://schemas.openxmlformats.org/officeDocument/2006/relationships/tags" Target="../tags/tag337.xml"/><Relationship Id="rId3" Type="http://schemas.openxmlformats.org/officeDocument/2006/relationships/tags" Target="../tags/tag336.xml"/><Relationship Id="rId2" Type="http://schemas.openxmlformats.org/officeDocument/2006/relationships/tags" Target="../tags/tag335.xml"/><Relationship Id="rId1" Type="http://schemas.openxmlformats.org/officeDocument/2006/relationships/tags" Target="../tags/tag334.xml"/></Relationships>
</file>

<file path=ppt/slides/_rels/slide48.xml.rels><?xml version="1.0" encoding="UTF-8" standalone="yes"?>
<Relationships xmlns="http://schemas.openxmlformats.org/package/2006/relationships"><Relationship Id="rId8" Type="http://schemas.openxmlformats.org/officeDocument/2006/relationships/notesSlide" Target="../notesSlides/notesSlide47.xml"/><Relationship Id="rId7" Type="http://schemas.openxmlformats.org/officeDocument/2006/relationships/slideLayout" Target="../slideLayouts/slideLayout3.xml"/><Relationship Id="rId6" Type="http://schemas.openxmlformats.org/officeDocument/2006/relationships/tags" Target="../tags/tag344.xml"/><Relationship Id="rId5" Type="http://schemas.openxmlformats.org/officeDocument/2006/relationships/tags" Target="../tags/tag343.xml"/><Relationship Id="rId4" Type="http://schemas.openxmlformats.org/officeDocument/2006/relationships/tags" Target="../tags/tag342.xml"/><Relationship Id="rId3" Type="http://schemas.openxmlformats.org/officeDocument/2006/relationships/tags" Target="../tags/tag341.xml"/><Relationship Id="rId2" Type="http://schemas.openxmlformats.org/officeDocument/2006/relationships/tags" Target="../tags/tag340.xml"/><Relationship Id="rId1" Type="http://schemas.openxmlformats.org/officeDocument/2006/relationships/tags" Target="../tags/tag339.xml"/></Relationships>
</file>

<file path=ppt/slides/_rels/slide49.xml.rels><?xml version="1.0" encoding="UTF-8" standalone="yes"?>
<Relationships xmlns="http://schemas.openxmlformats.org/package/2006/relationships"><Relationship Id="rId7" Type="http://schemas.openxmlformats.org/officeDocument/2006/relationships/notesSlide" Target="../notesSlides/notesSlide48.xml"/><Relationship Id="rId6"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tags" Target="../tags/tag348.xml"/><Relationship Id="rId3" Type="http://schemas.openxmlformats.org/officeDocument/2006/relationships/tags" Target="../tags/tag347.xml"/><Relationship Id="rId2" Type="http://schemas.openxmlformats.org/officeDocument/2006/relationships/tags" Target="../tags/tag346.xml"/><Relationship Id="rId1" Type="http://schemas.openxmlformats.org/officeDocument/2006/relationships/tags" Target="../tags/tag345.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3.xml"/><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GIF"/></Relationships>
</file>

<file path=ppt/slides/_rels/slide50.xml.rels><?xml version="1.0" encoding="UTF-8" standalone="yes"?>
<Relationships xmlns="http://schemas.openxmlformats.org/package/2006/relationships"><Relationship Id="rId5" Type="http://schemas.openxmlformats.org/officeDocument/2006/relationships/notesSlide" Target="../notesSlides/notesSlide49.xml"/><Relationship Id="rId4" Type="http://schemas.openxmlformats.org/officeDocument/2006/relationships/slideLayout" Target="../slideLayouts/slideLayout3.xml"/><Relationship Id="rId3" Type="http://schemas.openxmlformats.org/officeDocument/2006/relationships/tags" Target="../tags/tag351.xml"/><Relationship Id="rId2" Type="http://schemas.openxmlformats.org/officeDocument/2006/relationships/tags" Target="../tags/tag350.xml"/><Relationship Id="rId1" Type="http://schemas.openxmlformats.org/officeDocument/2006/relationships/tags" Target="../tags/tag349.xml"/></Relationships>
</file>

<file path=ppt/slides/_rels/slide51.xml.rels><?xml version="1.0" encoding="UTF-8" standalone="yes"?>
<Relationships xmlns="http://schemas.openxmlformats.org/package/2006/relationships"><Relationship Id="rId7" Type="http://schemas.openxmlformats.org/officeDocument/2006/relationships/notesSlide" Target="../notesSlides/notesSlide50.xml"/><Relationship Id="rId6"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tags" Target="../tags/tag354.xml"/><Relationship Id="rId3" Type="http://schemas.openxmlformats.org/officeDocument/2006/relationships/image" Target="../media/image8.png"/><Relationship Id="rId2" Type="http://schemas.openxmlformats.org/officeDocument/2006/relationships/tags" Target="../tags/tag353.xml"/><Relationship Id="rId1" Type="http://schemas.openxmlformats.org/officeDocument/2006/relationships/tags" Target="../tags/tag352.xml"/></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51.xml"/><Relationship Id="rId3" Type="http://schemas.openxmlformats.org/officeDocument/2006/relationships/slideLayout" Target="../slideLayouts/slideLayout3.xml"/><Relationship Id="rId2" Type="http://schemas.openxmlformats.org/officeDocument/2006/relationships/tags" Target="../tags/tag356.xml"/><Relationship Id="rId1" Type="http://schemas.openxmlformats.org/officeDocument/2006/relationships/tags" Target="../tags/tag355.xml"/></Relationships>
</file>

<file path=ppt/slides/_rels/slide6.xml.rels><?xml version="1.0" encoding="UTF-8" standalone="yes"?>
<Relationships xmlns="http://schemas.openxmlformats.org/package/2006/relationships"><Relationship Id="rId9" Type="http://schemas.openxmlformats.org/officeDocument/2006/relationships/tags" Target="../tags/tag61.xml"/><Relationship Id="rId8" Type="http://schemas.openxmlformats.org/officeDocument/2006/relationships/tags" Target="../tags/tag60.xml"/><Relationship Id="rId7" Type="http://schemas.openxmlformats.org/officeDocument/2006/relationships/tags" Target="../tags/tag59.xml"/><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2" Type="http://schemas.openxmlformats.org/officeDocument/2006/relationships/notesSlide" Target="../notesSlides/notesSlide6.xml"/><Relationship Id="rId11" Type="http://schemas.openxmlformats.org/officeDocument/2006/relationships/slideLayout" Target="../slideLayouts/slideLayout3.xml"/><Relationship Id="rId10" Type="http://schemas.openxmlformats.org/officeDocument/2006/relationships/tags" Target="../tags/tag62.xml"/><Relationship Id="rId1" Type="http://schemas.openxmlformats.org/officeDocument/2006/relationships/tags" Target="../tags/tag53.xml"/></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3.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image" Target="../media/image25.png"/><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s>
</file>

<file path=ppt/slides/_rels/slide8.xml.rels><?xml version="1.0" encoding="UTF-8" standalone="yes"?>
<Relationships xmlns="http://schemas.openxmlformats.org/package/2006/relationships"><Relationship Id="rId9" Type="http://schemas.openxmlformats.org/officeDocument/2006/relationships/tags" Target="../tags/tag77.xml"/><Relationship Id="rId8" Type="http://schemas.openxmlformats.org/officeDocument/2006/relationships/tags" Target="../tags/tag76.xml"/><Relationship Id="rId7" Type="http://schemas.openxmlformats.org/officeDocument/2006/relationships/tags" Target="../tags/tag75.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1" Type="http://schemas.openxmlformats.org/officeDocument/2006/relationships/notesSlide" Target="../notesSlides/notesSlide8.xml"/><Relationship Id="rId10" Type="http://schemas.openxmlformats.org/officeDocument/2006/relationships/slideLayout" Target="../slideLayouts/slideLayout3.xml"/><Relationship Id="rId1" Type="http://schemas.openxmlformats.org/officeDocument/2006/relationships/tags" Target="../tags/tag69.xml"/></Relationships>
</file>

<file path=ppt/slides/_rels/slide9.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tags" Target="../tags/tag85.xml"/><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1" Type="http://schemas.openxmlformats.org/officeDocument/2006/relationships/notesSlide" Target="../notesSlides/notesSlide9.xml"/><Relationship Id="rId10" Type="http://schemas.openxmlformats.org/officeDocument/2006/relationships/slideLayout" Target="../slideLayouts/slideLayout3.xml"/><Relationship Id="rId1" Type="http://schemas.openxmlformats.org/officeDocument/2006/relationships/tags" Target="../tags/tag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PA-10221"/>
          <p:cNvGrpSpPr/>
          <p:nvPr>
            <p:custDataLst>
              <p:tags r:id="rId1"/>
            </p:custDataLst>
          </p:nvPr>
        </p:nvGrpSpPr>
        <p:grpSpPr>
          <a:xfrm>
            <a:off x="2687671" y="3582015"/>
            <a:ext cx="6778906" cy="1278890"/>
            <a:chOff x="2771919" y="4588976"/>
            <a:chExt cx="6778906" cy="1278890"/>
          </a:xfrm>
        </p:grpSpPr>
        <p:cxnSp>
          <p:nvCxnSpPr>
            <p:cNvPr id="4" name="PA-淘宝网chenying0907出品 54"/>
            <p:cNvCxnSpPr/>
            <p:nvPr>
              <p:custDataLst>
                <p:tags r:id="rId2"/>
              </p:custDataLst>
            </p:nvPr>
          </p:nvCxnSpPr>
          <p:spPr>
            <a:xfrm>
              <a:off x="2771919" y="4617547"/>
              <a:ext cx="677890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PA-圆角淘宝网chenying0907出品 55"/>
            <p:cNvSpPr/>
            <p:nvPr>
              <p:custDataLst>
                <p:tags r:id="rId3"/>
              </p:custDataLst>
            </p:nvPr>
          </p:nvSpPr>
          <p:spPr>
            <a:xfrm>
              <a:off x="4452129" y="4588976"/>
              <a:ext cx="3456305" cy="127889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dirty="0">
                  <a:solidFill>
                    <a:schemeClr val="bg1"/>
                  </a:solidFill>
                  <a:cs typeface="+mn-ea"/>
                  <a:sym typeface="+mn-lt"/>
                </a:rPr>
                <a:t>池州职业技术学院</a:t>
              </a:r>
              <a:endParaRPr lang="zh-CN" altLang="en-US" sz="1865" dirty="0">
                <a:solidFill>
                  <a:schemeClr val="bg1"/>
                </a:solidFill>
                <a:cs typeface="+mn-ea"/>
                <a:sym typeface="+mn-lt"/>
              </a:endParaRPr>
            </a:p>
            <a:p>
              <a:pPr algn="ctr"/>
              <a:endParaRPr lang="zh-CN" altLang="en-US" sz="1865" dirty="0">
                <a:solidFill>
                  <a:schemeClr val="bg1"/>
                </a:solidFill>
                <a:cs typeface="+mn-ea"/>
                <a:sym typeface="+mn-lt"/>
              </a:endParaRPr>
            </a:p>
            <a:p>
              <a:pPr algn="ctr"/>
              <a:r>
                <a:rPr lang="zh-CN" altLang="en-US" sz="1865" dirty="0">
                  <a:solidFill>
                    <a:schemeClr val="bg1"/>
                  </a:solidFill>
                  <a:cs typeface="+mn-ea"/>
                  <a:sym typeface="+mn-lt"/>
                </a:rPr>
                <a:t>马克思主义学院</a:t>
              </a:r>
              <a:endParaRPr lang="zh-CN" altLang="en-US" sz="1865" dirty="0">
                <a:solidFill>
                  <a:schemeClr val="bg1"/>
                </a:solidFill>
                <a:cs typeface="+mn-ea"/>
                <a:sym typeface="+mn-lt"/>
              </a:endParaRPr>
            </a:p>
          </p:txBody>
        </p:sp>
      </p:grpSp>
      <p:sp>
        <p:nvSpPr>
          <p:cNvPr id="6" name="PA-10223"/>
          <p:cNvSpPr/>
          <p:nvPr>
            <p:custDataLst>
              <p:tags r:id="rId4"/>
            </p:custDataLst>
          </p:nvPr>
        </p:nvSpPr>
        <p:spPr>
          <a:xfrm>
            <a:off x="2554573" y="2037320"/>
            <a:ext cx="6711950" cy="1014730"/>
          </a:xfrm>
          <a:prstGeom prst="rect">
            <a:avLst/>
          </a:prstGeom>
        </p:spPr>
        <p:txBody>
          <a:bodyPr wrap="none">
            <a:spAutoFit/>
          </a:bodyPr>
          <a:lstStyle/>
          <a:p>
            <a:pPr algn="ctr"/>
            <a:r>
              <a:rPr lang="zh-CN" altLang="en-US" sz="6000" b="1" spc="-100" dirty="0">
                <a:solidFill>
                  <a:srgbClr val="C00000"/>
                </a:solidFill>
                <a:cs typeface="+mn-ea"/>
                <a:sym typeface="+mn-lt"/>
              </a:rPr>
              <a:t>劳</a:t>
            </a:r>
            <a:r>
              <a:rPr lang="en-US" altLang="zh-CN" sz="6000" b="1" spc="-100" dirty="0">
                <a:solidFill>
                  <a:srgbClr val="C00000"/>
                </a:solidFill>
                <a:cs typeface="+mn-ea"/>
                <a:sym typeface="+mn-lt"/>
              </a:rPr>
              <a:t> </a:t>
            </a:r>
            <a:r>
              <a:rPr lang="zh-CN" altLang="en-US" sz="6000" b="1" spc="-100" dirty="0">
                <a:solidFill>
                  <a:srgbClr val="C00000"/>
                </a:solidFill>
                <a:cs typeface="+mn-ea"/>
                <a:sym typeface="+mn-lt"/>
              </a:rPr>
              <a:t>动</a:t>
            </a:r>
            <a:r>
              <a:rPr lang="en-US" altLang="zh-CN" sz="6000" b="1" spc="-100" dirty="0">
                <a:solidFill>
                  <a:srgbClr val="C00000"/>
                </a:solidFill>
                <a:cs typeface="+mn-ea"/>
                <a:sym typeface="+mn-lt"/>
              </a:rPr>
              <a:t> </a:t>
            </a:r>
            <a:r>
              <a:rPr lang="zh-CN" altLang="en-US" sz="6000" b="1" spc="-100" dirty="0">
                <a:solidFill>
                  <a:srgbClr val="C00000"/>
                </a:solidFill>
                <a:cs typeface="+mn-ea"/>
                <a:sym typeface="+mn-lt"/>
              </a:rPr>
              <a:t>价</a:t>
            </a:r>
            <a:r>
              <a:rPr lang="en-US" altLang="zh-CN" sz="6000" b="1" spc="-100" dirty="0">
                <a:solidFill>
                  <a:srgbClr val="C00000"/>
                </a:solidFill>
                <a:cs typeface="+mn-ea"/>
                <a:sym typeface="+mn-lt"/>
              </a:rPr>
              <a:t> </a:t>
            </a:r>
            <a:r>
              <a:rPr lang="zh-CN" altLang="en-US" sz="6000" b="1" spc="-100" dirty="0">
                <a:solidFill>
                  <a:srgbClr val="C00000"/>
                </a:solidFill>
                <a:cs typeface="+mn-ea"/>
                <a:sym typeface="+mn-lt"/>
              </a:rPr>
              <a:t>值</a:t>
            </a:r>
            <a:r>
              <a:rPr lang="en-US" altLang="zh-CN" sz="6000" b="1" spc="-100" dirty="0">
                <a:solidFill>
                  <a:srgbClr val="C00000"/>
                </a:solidFill>
                <a:cs typeface="+mn-ea"/>
                <a:sym typeface="+mn-lt"/>
              </a:rPr>
              <a:t> </a:t>
            </a:r>
            <a:r>
              <a:rPr lang="zh-CN" altLang="en-US" sz="6000" b="1" spc="-100" dirty="0">
                <a:solidFill>
                  <a:srgbClr val="C00000"/>
                </a:solidFill>
                <a:cs typeface="+mn-ea"/>
                <a:sym typeface="+mn-lt"/>
              </a:rPr>
              <a:t>观</a:t>
            </a:r>
            <a:r>
              <a:rPr lang="en-US" altLang="zh-CN" sz="6000" b="1" spc="-100" dirty="0">
                <a:solidFill>
                  <a:srgbClr val="C00000"/>
                </a:solidFill>
                <a:cs typeface="+mn-ea"/>
                <a:sym typeface="+mn-lt"/>
              </a:rPr>
              <a:t> </a:t>
            </a:r>
            <a:r>
              <a:rPr lang="zh-CN" altLang="en-US" sz="6000" b="1" spc="-100" dirty="0">
                <a:solidFill>
                  <a:srgbClr val="C00000"/>
                </a:solidFill>
                <a:cs typeface="+mn-ea"/>
                <a:sym typeface="+mn-lt"/>
              </a:rPr>
              <a:t>教</a:t>
            </a:r>
            <a:r>
              <a:rPr lang="en-US" altLang="zh-CN" sz="6000" b="1" spc="-100" dirty="0">
                <a:solidFill>
                  <a:srgbClr val="C00000"/>
                </a:solidFill>
                <a:cs typeface="+mn-ea"/>
                <a:sym typeface="+mn-lt"/>
              </a:rPr>
              <a:t> </a:t>
            </a:r>
            <a:r>
              <a:rPr lang="zh-CN" altLang="en-US" sz="6000" b="1" spc="-100" dirty="0">
                <a:solidFill>
                  <a:srgbClr val="C00000"/>
                </a:solidFill>
                <a:cs typeface="+mn-ea"/>
                <a:sym typeface="+mn-lt"/>
              </a:rPr>
              <a:t>育</a:t>
            </a:r>
            <a:endParaRPr lang="en-US" altLang="zh-CN" sz="6000" b="1" spc="-100" dirty="0">
              <a:solidFill>
                <a:srgbClr val="C00000"/>
              </a:solidFill>
              <a:cs typeface="+mn-ea"/>
              <a:sym typeface="+mn-lt"/>
            </a:endParaRPr>
          </a:p>
        </p:txBody>
      </p:sp>
      <p:pic>
        <p:nvPicPr>
          <p:cNvPr id="17" name="PA-10226" descr="图片包含 游戏机, 物体, 旗子&#10;&#10;描述已自动生成"/>
          <p:cNvPicPr>
            <a:picLocks noChangeAspect="1"/>
          </p:cNvPicPr>
          <p:nvPr>
            <p:custDataLst>
              <p:tags r:id="rId5"/>
            </p:custDataLst>
          </p:nvPr>
        </p:nvPicPr>
        <p:blipFill>
          <a:blip r:embed="rId6" cstate="screen"/>
          <a:stretch>
            <a:fillRect/>
          </a:stretch>
        </p:blipFill>
        <p:spPr>
          <a:xfrm>
            <a:off x="437517" y="1227093"/>
            <a:ext cx="2230126" cy="2230126"/>
          </a:xfrm>
          <a:prstGeom prst="rect">
            <a:avLst/>
          </a:prstGeom>
        </p:spPr>
      </p:pic>
      <p:pic>
        <p:nvPicPr>
          <p:cNvPr id="20" name="PA-10227" descr="图片包含 游戏机&#10;&#10;描述已自动生成"/>
          <p:cNvPicPr>
            <a:picLocks noChangeAspect="1"/>
          </p:cNvPicPr>
          <p:nvPr>
            <p:custDataLst>
              <p:tags r:id="rId7"/>
            </p:custDataLst>
          </p:nvPr>
        </p:nvPicPr>
        <p:blipFill>
          <a:blip r:embed="rId8" cstate="screen"/>
          <a:stretch>
            <a:fillRect/>
          </a:stretch>
        </p:blipFill>
        <p:spPr>
          <a:xfrm>
            <a:off x="975850" y="1420389"/>
            <a:ext cx="1153717" cy="1631581"/>
          </a:xfrm>
          <a:prstGeom prst="rect">
            <a:avLst/>
          </a:prstGeom>
        </p:spPr>
      </p:pic>
      <p:pic>
        <p:nvPicPr>
          <p:cNvPr id="2" name="图片 1" descr="u=2589093213,457605776&amp;fm=26&amp;fmt=auto.webp"/>
          <p:cNvPicPr>
            <a:picLocks noChangeAspect="1"/>
          </p:cNvPicPr>
          <p:nvPr/>
        </p:nvPicPr>
        <p:blipFill>
          <a:blip r:embed="rId9"/>
          <a:stretch>
            <a:fillRect/>
          </a:stretch>
        </p:blipFill>
        <p:spPr>
          <a:xfrm>
            <a:off x="8173085" y="81915"/>
            <a:ext cx="1659890" cy="1424940"/>
          </a:xfrm>
          <a:prstGeom prst="rect">
            <a:avLst/>
          </a:prstGeom>
        </p:spPr>
      </p:pic>
      <p:sp>
        <p:nvSpPr>
          <p:cNvPr id="7" name="文本框 6"/>
          <p:cNvSpPr txBox="1"/>
          <p:nvPr/>
        </p:nvSpPr>
        <p:spPr>
          <a:xfrm>
            <a:off x="9466580" y="610235"/>
            <a:ext cx="2011680" cy="368300"/>
          </a:xfrm>
          <a:prstGeom prst="rect">
            <a:avLst/>
          </a:prstGeom>
          <a:noFill/>
        </p:spPr>
        <p:txBody>
          <a:bodyPr wrap="none" rtlCol="0">
            <a:spAutoFit/>
          </a:bodyPr>
          <a:p>
            <a:r>
              <a:rPr lang="zh-CN" altLang="en-US">
                <a:gradFill>
                  <a:gsLst>
                    <a:gs pos="0">
                      <a:srgbClr val="012D86"/>
                    </a:gs>
                    <a:gs pos="100000">
                      <a:srgbClr val="0E2557"/>
                    </a:gs>
                  </a:gsLst>
                  <a:lin scaled="0"/>
                </a:gradFill>
                <a:latin typeface="楷体" panose="02010609060101010101" charset="-122"/>
                <a:ea typeface="楷体" panose="02010609060101010101" charset="-122"/>
              </a:rPr>
              <a:t>池州职业技术学院</a:t>
            </a:r>
            <a:endParaRPr lang="zh-CN" altLang="en-US">
              <a:gradFill>
                <a:gsLst>
                  <a:gs pos="0">
                    <a:srgbClr val="012D86"/>
                  </a:gs>
                  <a:gs pos="100000">
                    <a:srgbClr val="0E2557"/>
                  </a:gs>
                </a:gsLst>
                <a:lin scaled="0"/>
              </a:gradFill>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102239"/>
          <p:cNvSpPr/>
          <p:nvPr>
            <p:custDataLst>
              <p:tags r:id="rId1"/>
            </p:custDataLst>
          </p:nvPr>
        </p:nvSpPr>
        <p:spPr>
          <a:xfrm>
            <a:off x="1222286" y="243429"/>
            <a:ext cx="1960880" cy="521970"/>
          </a:xfrm>
          <a:prstGeom prst="rect">
            <a:avLst/>
          </a:prstGeom>
        </p:spPr>
        <p:txBody>
          <a:bodyPr wrap="none">
            <a:spAutoFit/>
          </a:bodyPr>
          <a:lstStyle/>
          <a:p>
            <a:r>
              <a:rPr lang="zh-CN" altLang="en-US" sz="2800" dirty="0">
                <a:solidFill>
                  <a:srgbClr val="C00000"/>
                </a:solidFill>
                <a:cs typeface="+mn-ea"/>
                <a:sym typeface="+mn-lt"/>
              </a:rPr>
              <a:t>劳动的分类</a:t>
            </a:r>
            <a:endParaRPr lang="zh-CN" altLang="en-US" sz="2800" dirty="0">
              <a:solidFill>
                <a:srgbClr val="C00000"/>
              </a:solidFill>
              <a:cs typeface="+mn-ea"/>
              <a:sym typeface="+mn-lt"/>
            </a:endParaRPr>
          </a:p>
        </p:txBody>
      </p:sp>
      <p:sp>
        <p:nvSpPr>
          <p:cNvPr id="25" name="PA-102240"/>
          <p:cNvSpPr/>
          <p:nvPr>
            <p:custDataLst>
              <p:tags r:id="rId2"/>
            </p:custDataLst>
          </p:nvPr>
        </p:nvSpPr>
        <p:spPr>
          <a:xfrm>
            <a:off x="1390650" y="2758440"/>
            <a:ext cx="4670425" cy="2638425"/>
          </a:xfrm>
          <a:prstGeom prst="roundRect">
            <a:avLst>
              <a:gd name="adj" fmla="val 0"/>
            </a:avLst>
          </a:prstGeom>
          <a:noFill/>
          <a:ln w="25400" cap="flat" cmpd="sng" algn="ctr">
            <a:solidFill>
              <a:srgbClr val="C00000"/>
            </a:solidFill>
            <a:prstDash val="sysDash"/>
          </a:ln>
          <a:effectLst/>
        </p:spPr>
        <p:txBody>
          <a:bodyPr rtlCol="0" anchor="ctr"/>
          <a:lstStyle/>
          <a:p>
            <a:pPr marR="0" lvl="0" indent="0" fontAlgn="base">
              <a:lnSpc>
                <a:spcPct val="130000"/>
              </a:lnSpc>
              <a:spcBef>
                <a:spcPct val="0"/>
              </a:spcBef>
              <a:spcAft>
                <a:spcPct val="0"/>
              </a:spcAft>
              <a:buClrTx/>
              <a:buSzTx/>
              <a:buFont typeface="Arial" panose="020B0604020202020204" pitchFamily="34" charset="0"/>
              <a:buNone/>
              <a:defRPr/>
            </a:pPr>
            <a:endParaRPr lang="zh-CN" altLang="en-US" b="1" dirty="0">
              <a:cs typeface="+mn-ea"/>
              <a:sym typeface="+mn-lt"/>
            </a:endParaRPr>
          </a:p>
        </p:txBody>
      </p:sp>
      <p:sp>
        <p:nvSpPr>
          <p:cNvPr id="26" name="PA-102241"/>
          <p:cNvSpPr/>
          <p:nvPr>
            <p:custDataLst>
              <p:tags r:id="rId3"/>
            </p:custDataLst>
          </p:nvPr>
        </p:nvSpPr>
        <p:spPr>
          <a:xfrm>
            <a:off x="1134767" y="2606511"/>
            <a:ext cx="511520" cy="5115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cs typeface="+mn-ea"/>
                <a:sym typeface="+mn-lt"/>
              </a:rPr>
              <a:t>1</a:t>
            </a:r>
            <a:endParaRPr lang="zh-CN" altLang="en-US" sz="2000" b="1" dirty="0">
              <a:cs typeface="+mn-ea"/>
              <a:sym typeface="+mn-lt"/>
            </a:endParaRPr>
          </a:p>
        </p:txBody>
      </p:sp>
      <p:sp>
        <p:nvSpPr>
          <p:cNvPr id="27" name="PA-102242"/>
          <p:cNvSpPr/>
          <p:nvPr>
            <p:custDataLst>
              <p:tags r:id="rId4"/>
            </p:custDataLst>
          </p:nvPr>
        </p:nvSpPr>
        <p:spPr>
          <a:xfrm>
            <a:off x="1646448" y="3200756"/>
            <a:ext cx="4016097" cy="2084070"/>
          </a:xfrm>
          <a:prstGeom prst="rect">
            <a:avLst/>
          </a:prstGeom>
        </p:spPr>
        <p:txBody>
          <a:bodyPr wrap="square">
            <a:spAutoFit/>
          </a:bodyPr>
          <a:lstStyle/>
          <a:p>
            <a:pPr marR="0" lvl="0" indent="0" algn="just" fontAlgn="base">
              <a:lnSpc>
                <a:spcPct val="120000"/>
              </a:lnSpc>
              <a:spcBef>
                <a:spcPct val="0"/>
              </a:spcBef>
              <a:spcAft>
                <a:spcPct val="0"/>
              </a:spcAft>
              <a:buClrTx/>
              <a:buSzTx/>
              <a:buFont typeface="Arial" panose="020B0604020202020204" pitchFamily="34" charset="0"/>
              <a:buNone/>
              <a:defRPr/>
            </a:pPr>
            <a:r>
              <a:rPr lang="en-US" altLang="zh-CN">
                <a:sym typeface="+mn-ea"/>
              </a:rPr>
              <a:t>      </a:t>
            </a:r>
            <a:r>
              <a:rPr lang="zh-CN" altLang="en-US">
                <a:sym typeface="+mn-ea"/>
              </a:rPr>
              <a:t>具体劳动是指生产活动的目的、操作过程、劳动对象、劳动手段和劳动产品的具体形态各不相同的劳动。具体劳动生产了商品的使用价值。体现人与自然的关系，反映的是劳动的自然属性</a:t>
            </a:r>
            <a:r>
              <a:rPr lang="zh-CN" altLang="en-US" dirty="0">
                <a:cs typeface="+mn-ea"/>
                <a:sym typeface="+mn-lt"/>
              </a:rPr>
              <a:t>。</a:t>
            </a:r>
            <a:endParaRPr lang="zh-CN" altLang="en-US" dirty="0">
              <a:cs typeface="+mn-ea"/>
              <a:sym typeface="+mn-lt"/>
            </a:endParaRPr>
          </a:p>
        </p:txBody>
      </p:sp>
      <p:sp>
        <p:nvSpPr>
          <p:cNvPr id="28" name="PA-102243"/>
          <p:cNvSpPr/>
          <p:nvPr>
            <p:custDataLst>
              <p:tags r:id="rId5"/>
            </p:custDataLst>
          </p:nvPr>
        </p:nvSpPr>
        <p:spPr>
          <a:xfrm>
            <a:off x="6465570" y="2758440"/>
            <a:ext cx="4670425" cy="2639060"/>
          </a:xfrm>
          <a:prstGeom prst="roundRect">
            <a:avLst>
              <a:gd name="adj" fmla="val 0"/>
            </a:avLst>
          </a:prstGeom>
          <a:noFill/>
          <a:ln w="25400" cap="flat" cmpd="sng" algn="ctr">
            <a:solidFill>
              <a:srgbClr val="C00000"/>
            </a:solidFill>
            <a:prstDash val="sysDash"/>
          </a:ln>
          <a:effectLst/>
        </p:spPr>
        <p:txBody>
          <a:bodyPr rtlCol="0" anchor="ctr"/>
          <a:lstStyle/>
          <a:p>
            <a:pPr marR="0" lvl="0" indent="0" fontAlgn="base">
              <a:lnSpc>
                <a:spcPct val="130000"/>
              </a:lnSpc>
              <a:spcBef>
                <a:spcPct val="0"/>
              </a:spcBef>
              <a:spcAft>
                <a:spcPct val="0"/>
              </a:spcAft>
              <a:buClrTx/>
              <a:buSzTx/>
              <a:buFont typeface="Arial" panose="020B0604020202020204" pitchFamily="34" charset="0"/>
              <a:buNone/>
              <a:defRPr/>
            </a:pPr>
            <a:endParaRPr lang="zh-CN" altLang="en-US" b="1" dirty="0">
              <a:cs typeface="+mn-ea"/>
              <a:sym typeface="+mn-lt"/>
            </a:endParaRPr>
          </a:p>
        </p:txBody>
      </p:sp>
      <p:sp>
        <p:nvSpPr>
          <p:cNvPr id="29" name="PA-102244"/>
          <p:cNvSpPr/>
          <p:nvPr>
            <p:custDataLst>
              <p:tags r:id="rId6"/>
            </p:custDataLst>
          </p:nvPr>
        </p:nvSpPr>
        <p:spPr>
          <a:xfrm>
            <a:off x="6210042" y="2578847"/>
            <a:ext cx="511520" cy="5115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cs typeface="+mn-ea"/>
                <a:sym typeface="+mn-lt"/>
              </a:rPr>
              <a:t>2</a:t>
            </a:r>
            <a:endParaRPr lang="zh-CN" altLang="en-US" sz="2000" b="1" dirty="0">
              <a:cs typeface="+mn-ea"/>
              <a:sym typeface="+mn-lt"/>
            </a:endParaRPr>
          </a:p>
        </p:txBody>
      </p:sp>
      <p:sp>
        <p:nvSpPr>
          <p:cNvPr id="30" name="PA-102245"/>
          <p:cNvSpPr/>
          <p:nvPr>
            <p:custDataLst>
              <p:tags r:id="rId7"/>
            </p:custDataLst>
          </p:nvPr>
        </p:nvSpPr>
        <p:spPr>
          <a:xfrm>
            <a:off x="6724650" y="3201670"/>
            <a:ext cx="4152900" cy="1751965"/>
          </a:xfrm>
          <a:prstGeom prst="rect">
            <a:avLst/>
          </a:prstGeom>
        </p:spPr>
        <p:txBody>
          <a:bodyPr wrap="square">
            <a:spAutoFit/>
          </a:bodyPr>
          <a:lstStyle/>
          <a:p>
            <a:pPr marR="0" lvl="0" indent="0" algn="just" fontAlgn="base">
              <a:lnSpc>
                <a:spcPct val="120000"/>
              </a:lnSpc>
              <a:spcBef>
                <a:spcPct val="0"/>
              </a:spcBef>
              <a:spcAft>
                <a:spcPct val="0"/>
              </a:spcAft>
              <a:buClrTx/>
              <a:buSzTx/>
              <a:buFont typeface="Arial" panose="020B0604020202020204" pitchFamily="34" charset="0"/>
              <a:buNone/>
              <a:defRPr/>
            </a:pPr>
            <a:r>
              <a:rPr lang="en-US" altLang="zh-CN">
                <a:sym typeface="+mn-ea"/>
              </a:rPr>
              <a:t>       </a:t>
            </a:r>
            <a:r>
              <a:rPr lang="zh-CN" altLang="en-US">
                <a:sym typeface="+mn-ea"/>
              </a:rPr>
              <a:t>抽象劳动是指抛开各种具体形式、凝结在商品中的一般的无差别的人类劳动。抽象劳动生产了商品的价值。体现人与人的社会关系，反映的是劳动的社会属性。</a:t>
            </a:r>
            <a:endParaRPr lang="zh-CN" altLang="en-US" dirty="0">
              <a:cs typeface="+mn-ea"/>
              <a:sym typeface="+mn-lt"/>
            </a:endParaRPr>
          </a:p>
        </p:txBody>
      </p:sp>
      <p:sp>
        <p:nvSpPr>
          <p:cNvPr id="10" name="Aitds2"/>
          <p:cNvSpPr txBox="1"/>
          <p:nvPr/>
        </p:nvSpPr>
        <p:spPr bwMode="auto">
          <a:xfrm>
            <a:off x="1458187" y="1231472"/>
            <a:ext cx="9848168" cy="825929"/>
          </a:xfrm>
          <a:prstGeom prst="roundRect">
            <a:avLst>
              <a:gd name="adj" fmla="val 50000"/>
            </a:avLst>
          </a:prstGeom>
          <a:noFill/>
          <a:ln>
            <a:gradFill>
              <a:gsLst>
                <a:gs pos="0">
                  <a:srgbClr val="C00000"/>
                </a:gs>
                <a:gs pos="87000">
                  <a:srgbClr val="C00000">
                    <a:alpha val="0"/>
                  </a:srgbClr>
                </a:gs>
              </a:gsLst>
              <a:lin ang="0" scaled="0"/>
            </a:gradFill>
          </a:ln>
        </p:spPr>
        <p:txBody>
          <a:bodyPr wrap="square" lIns="121920" tIns="60960" rIns="121920" bIns="60960" anchor="ctr">
            <a:noAutofit/>
          </a:bodyPr>
          <a:p>
            <a:pPr defTabSz="1219200">
              <a:spcBef>
                <a:spcPct val="0"/>
              </a:spcBef>
            </a:pPr>
            <a:r>
              <a:rPr lang="zh-CN" altLang="en-US" sz="2400" kern="0" dirty="0">
                <a:solidFill>
                  <a:srgbClr val="C00000"/>
                </a:solidFill>
                <a:cs typeface="+mn-ea"/>
                <a:sym typeface="+mn-ea"/>
              </a:rPr>
              <a:t>根据劳动范畴的社会性质可以分为：具体劳动和抽象劳动</a:t>
            </a:r>
            <a:endParaRPr lang="zh-CN" altLang="en-US" sz="2400" kern="0" dirty="0">
              <a:solidFill>
                <a:srgbClr val="C00000"/>
              </a:solidFill>
              <a:cs typeface="+mn-ea"/>
              <a:sym typeface="+mn-lt"/>
            </a:endParaRPr>
          </a:p>
        </p:txBody>
      </p:sp>
      <p:sp>
        <p:nvSpPr>
          <p:cNvPr id="2" name="Aitds7"/>
          <p:cNvSpPr/>
          <p:nvPr>
            <p:custDataLst>
              <p:tags r:id="rId8"/>
            </p:custDataLst>
          </p:nvPr>
        </p:nvSpPr>
        <p:spPr>
          <a:xfrm>
            <a:off x="2436684" y="2523612"/>
            <a:ext cx="2578863" cy="595158"/>
          </a:xfrm>
          <a:prstGeom prst="round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gn="ctr" defTabSz="914400">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rPr>
              <a:t>具体劳动</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endParaRPr>
          </a:p>
        </p:txBody>
      </p:sp>
      <p:sp>
        <p:nvSpPr>
          <p:cNvPr id="3" name="Aitds7"/>
          <p:cNvSpPr/>
          <p:nvPr>
            <p:custDataLst>
              <p:tags r:id="rId9"/>
            </p:custDataLst>
          </p:nvPr>
        </p:nvSpPr>
        <p:spPr>
          <a:xfrm>
            <a:off x="7639874" y="2495672"/>
            <a:ext cx="2578863" cy="595158"/>
          </a:xfrm>
          <a:prstGeom prst="round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gn="ctr" defTabSz="914400">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rPr>
              <a:t>抽象劳动</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par>
                          <p:cTn id="12" fill="hold">
                            <p:stCondLst>
                              <p:cond delay="0"/>
                            </p:stCondLst>
                            <p:childTnLst>
                              <p:par>
                                <p:cTn id="13" presetID="53" presetClass="entr" presetSubtype="16"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up)">
                                      <p:cBhvr>
                                        <p:cTn id="25" dur="1000"/>
                                        <p:tgtEl>
                                          <p:spTgt spid="27"/>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par>
                          <p:cTn id="36" fill="hold">
                            <p:stCondLst>
                              <p:cond delay="3000"/>
                            </p:stCondLst>
                            <p:childTnLst>
                              <p:par>
                                <p:cTn id="37" presetID="22" presetClass="entr" presetSubtype="1"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up)">
                                      <p:cBhvr>
                                        <p:cTn id="39" dur="750"/>
                                        <p:tgtEl>
                                          <p:spTgt spid="30"/>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1000"/>
                                        <p:tgtEl>
                                          <p:spTgt spid="10"/>
                                        </p:tgtEl>
                                      </p:cBhvr>
                                    </p:animEffect>
                                  </p:childTnLst>
                                </p:cTn>
                              </p:par>
                            </p:childTnLst>
                          </p:cTn>
                        </p:par>
                        <p:par>
                          <p:cTn id="44" fill="hold">
                            <p:stCondLst>
                              <p:cond delay="5000"/>
                            </p:stCondLst>
                            <p:childTnLst>
                              <p:par>
                                <p:cTn id="45" presetID="42" presetClass="entr" presetSubtype="0" fill="hold" grpId="0"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par>
                          <p:cTn id="50" fill="hold">
                            <p:stCondLst>
                              <p:cond delay="6000"/>
                            </p:stCondLst>
                            <p:childTnLst>
                              <p:par>
                                <p:cTn id="51" presetID="42" presetClass="entr" presetSubtype="0" fill="hold" grpId="0" nodeType="after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1000"/>
                                        <p:tgtEl>
                                          <p:spTgt spid="3"/>
                                        </p:tgtEl>
                                      </p:cBhvr>
                                    </p:animEffect>
                                    <p:anim calcmode="lin" valueType="num">
                                      <p:cBhvr>
                                        <p:cTn id="54" dur="1000" fill="hold"/>
                                        <p:tgtEl>
                                          <p:spTgt spid="3"/>
                                        </p:tgtEl>
                                        <p:attrNameLst>
                                          <p:attrName>ppt_x</p:attrName>
                                        </p:attrNameLst>
                                      </p:cBhvr>
                                      <p:tavLst>
                                        <p:tav tm="0">
                                          <p:val>
                                            <p:strVal val="#ppt_x"/>
                                          </p:val>
                                        </p:tav>
                                        <p:tav tm="100000">
                                          <p:val>
                                            <p:strVal val="#ppt_x"/>
                                          </p:val>
                                        </p:tav>
                                      </p:tavLst>
                                    </p:anim>
                                    <p:anim calcmode="lin" valueType="num">
                                      <p:cBhvr>
                                        <p:cTn id="5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bldLvl="0" animBg="1"/>
      <p:bldP spid="26" grpId="0" bldLvl="0" animBg="1"/>
      <p:bldP spid="27" grpId="0"/>
      <p:bldP spid="28" grpId="0" bldLvl="0" animBg="1"/>
      <p:bldP spid="29" grpId="0" bldLvl="0" animBg="1"/>
      <p:bldP spid="30" grpId="0"/>
      <p:bldP spid="10" grpId="0" bldLvl="0" animBg="1"/>
      <p:bldP spid="2" grpId="0" bldLvl="0" animBg="1"/>
      <p:bldP spid="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102239"/>
          <p:cNvSpPr/>
          <p:nvPr>
            <p:custDataLst>
              <p:tags r:id="rId1"/>
            </p:custDataLst>
          </p:nvPr>
        </p:nvSpPr>
        <p:spPr>
          <a:xfrm>
            <a:off x="1222286" y="243429"/>
            <a:ext cx="1960880" cy="521970"/>
          </a:xfrm>
          <a:prstGeom prst="rect">
            <a:avLst/>
          </a:prstGeom>
        </p:spPr>
        <p:txBody>
          <a:bodyPr wrap="none">
            <a:spAutoFit/>
          </a:bodyPr>
          <a:lstStyle/>
          <a:p>
            <a:r>
              <a:rPr lang="zh-CN" altLang="en-US" sz="2800" dirty="0">
                <a:solidFill>
                  <a:srgbClr val="C00000"/>
                </a:solidFill>
                <a:cs typeface="+mn-ea"/>
                <a:sym typeface="+mn-lt"/>
              </a:rPr>
              <a:t>劳动的分类</a:t>
            </a:r>
            <a:endParaRPr lang="zh-CN" altLang="en-US" sz="2800" dirty="0">
              <a:solidFill>
                <a:srgbClr val="C00000"/>
              </a:solidFill>
              <a:cs typeface="+mn-ea"/>
              <a:sym typeface="+mn-lt"/>
            </a:endParaRPr>
          </a:p>
        </p:txBody>
      </p:sp>
      <p:sp>
        <p:nvSpPr>
          <p:cNvPr id="25" name="PA-102240"/>
          <p:cNvSpPr/>
          <p:nvPr>
            <p:custDataLst>
              <p:tags r:id="rId2"/>
            </p:custDataLst>
          </p:nvPr>
        </p:nvSpPr>
        <p:spPr>
          <a:xfrm>
            <a:off x="1390650" y="2758440"/>
            <a:ext cx="4670425" cy="2638425"/>
          </a:xfrm>
          <a:prstGeom prst="roundRect">
            <a:avLst>
              <a:gd name="adj" fmla="val 0"/>
            </a:avLst>
          </a:prstGeom>
          <a:noFill/>
          <a:ln w="25400" cap="flat" cmpd="sng" algn="ctr">
            <a:solidFill>
              <a:srgbClr val="C00000"/>
            </a:solidFill>
            <a:prstDash val="sysDash"/>
          </a:ln>
          <a:effectLst/>
        </p:spPr>
        <p:txBody>
          <a:bodyPr rtlCol="0" anchor="ctr"/>
          <a:lstStyle/>
          <a:p>
            <a:pPr marR="0" lvl="0" indent="0" fontAlgn="base">
              <a:lnSpc>
                <a:spcPct val="130000"/>
              </a:lnSpc>
              <a:spcBef>
                <a:spcPct val="0"/>
              </a:spcBef>
              <a:spcAft>
                <a:spcPct val="0"/>
              </a:spcAft>
              <a:buClrTx/>
              <a:buSzTx/>
              <a:buFont typeface="Arial" panose="020B0604020202020204" pitchFamily="34" charset="0"/>
              <a:buNone/>
              <a:defRPr/>
            </a:pPr>
            <a:endParaRPr lang="zh-CN" altLang="en-US" b="1" dirty="0">
              <a:cs typeface="+mn-ea"/>
              <a:sym typeface="+mn-lt"/>
            </a:endParaRPr>
          </a:p>
        </p:txBody>
      </p:sp>
      <p:sp>
        <p:nvSpPr>
          <p:cNvPr id="26" name="PA-102241"/>
          <p:cNvSpPr/>
          <p:nvPr>
            <p:custDataLst>
              <p:tags r:id="rId3"/>
            </p:custDataLst>
          </p:nvPr>
        </p:nvSpPr>
        <p:spPr>
          <a:xfrm>
            <a:off x="1134767" y="2606511"/>
            <a:ext cx="511520" cy="5115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cs typeface="+mn-ea"/>
                <a:sym typeface="+mn-lt"/>
              </a:rPr>
              <a:t>1</a:t>
            </a:r>
            <a:endParaRPr lang="zh-CN" altLang="en-US" sz="2000" b="1" dirty="0">
              <a:cs typeface="+mn-ea"/>
              <a:sym typeface="+mn-lt"/>
            </a:endParaRPr>
          </a:p>
        </p:txBody>
      </p:sp>
      <p:sp>
        <p:nvSpPr>
          <p:cNvPr id="27" name="PA-102242"/>
          <p:cNvSpPr/>
          <p:nvPr>
            <p:custDataLst>
              <p:tags r:id="rId4"/>
            </p:custDataLst>
          </p:nvPr>
        </p:nvSpPr>
        <p:spPr>
          <a:xfrm>
            <a:off x="1646448" y="3367126"/>
            <a:ext cx="4016097" cy="1419860"/>
          </a:xfrm>
          <a:prstGeom prst="rect">
            <a:avLst/>
          </a:prstGeom>
        </p:spPr>
        <p:txBody>
          <a:bodyPr wrap="square">
            <a:spAutoFit/>
          </a:bodyPr>
          <a:lstStyle/>
          <a:p>
            <a:pPr marR="0" lvl="0" indent="0" algn="just" fontAlgn="base">
              <a:lnSpc>
                <a:spcPct val="120000"/>
              </a:lnSpc>
              <a:spcBef>
                <a:spcPct val="0"/>
              </a:spcBef>
              <a:spcAft>
                <a:spcPct val="0"/>
              </a:spcAft>
              <a:buClrTx/>
              <a:buSzTx/>
              <a:buFont typeface="Arial" panose="020B0604020202020204" pitchFamily="34" charset="0"/>
              <a:buNone/>
              <a:defRPr/>
            </a:pPr>
            <a:r>
              <a:rPr lang="en-US" altLang="zh-CN">
                <a:sym typeface="+mn-ea"/>
              </a:rPr>
              <a:t>     </a:t>
            </a:r>
            <a:r>
              <a:rPr lang="zh-CN" altLang="en-US">
                <a:sym typeface="+mn-ea"/>
              </a:rPr>
              <a:t>劳动者用来维持本人及其家庭的生活，延续劳动力在生产所必须进行的劳动，它在任何社会形态下都存在，是社会再生产的基础</a:t>
            </a:r>
            <a:r>
              <a:rPr lang="zh-CN" altLang="en-US" dirty="0">
                <a:cs typeface="+mn-ea"/>
                <a:sym typeface="+mn-lt"/>
              </a:rPr>
              <a:t>。</a:t>
            </a:r>
            <a:endParaRPr lang="zh-CN" altLang="en-US" dirty="0">
              <a:cs typeface="+mn-ea"/>
              <a:sym typeface="+mn-lt"/>
            </a:endParaRPr>
          </a:p>
        </p:txBody>
      </p:sp>
      <p:sp>
        <p:nvSpPr>
          <p:cNvPr id="28" name="PA-102243"/>
          <p:cNvSpPr/>
          <p:nvPr>
            <p:custDataLst>
              <p:tags r:id="rId5"/>
            </p:custDataLst>
          </p:nvPr>
        </p:nvSpPr>
        <p:spPr>
          <a:xfrm>
            <a:off x="6465570" y="2758440"/>
            <a:ext cx="4670425" cy="2639060"/>
          </a:xfrm>
          <a:prstGeom prst="roundRect">
            <a:avLst>
              <a:gd name="adj" fmla="val 0"/>
            </a:avLst>
          </a:prstGeom>
          <a:noFill/>
          <a:ln w="25400" cap="flat" cmpd="sng" algn="ctr">
            <a:solidFill>
              <a:srgbClr val="C00000"/>
            </a:solidFill>
            <a:prstDash val="sysDash"/>
          </a:ln>
          <a:effectLst/>
        </p:spPr>
        <p:txBody>
          <a:bodyPr rtlCol="0" anchor="ctr"/>
          <a:lstStyle/>
          <a:p>
            <a:pPr marR="0" lvl="0" indent="0" fontAlgn="base">
              <a:lnSpc>
                <a:spcPct val="130000"/>
              </a:lnSpc>
              <a:spcBef>
                <a:spcPct val="0"/>
              </a:spcBef>
              <a:spcAft>
                <a:spcPct val="0"/>
              </a:spcAft>
              <a:buClrTx/>
              <a:buSzTx/>
              <a:buFont typeface="Arial" panose="020B0604020202020204" pitchFamily="34" charset="0"/>
              <a:buNone/>
              <a:defRPr/>
            </a:pPr>
            <a:endParaRPr lang="zh-CN" altLang="en-US" b="1" dirty="0">
              <a:cs typeface="+mn-ea"/>
              <a:sym typeface="+mn-lt"/>
            </a:endParaRPr>
          </a:p>
        </p:txBody>
      </p:sp>
      <p:sp>
        <p:nvSpPr>
          <p:cNvPr id="29" name="PA-102244"/>
          <p:cNvSpPr/>
          <p:nvPr>
            <p:custDataLst>
              <p:tags r:id="rId6"/>
            </p:custDataLst>
          </p:nvPr>
        </p:nvSpPr>
        <p:spPr>
          <a:xfrm>
            <a:off x="6210042" y="2578847"/>
            <a:ext cx="511520" cy="5115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cs typeface="+mn-ea"/>
                <a:sym typeface="+mn-lt"/>
              </a:rPr>
              <a:t>2</a:t>
            </a:r>
            <a:endParaRPr lang="zh-CN" altLang="en-US" sz="2000" b="1" dirty="0">
              <a:cs typeface="+mn-ea"/>
              <a:sym typeface="+mn-lt"/>
            </a:endParaRPr>
          </a:p>
        </p:txBody>
      </p:sp>
      <p:sp>
        <p:nvSpPr>
          <p:cNvPr id="30" name="PA-102245"/>
          <p:cNvSpPr/>
          <p:nvPr>
            <p:custDataLst>
              <p:tags r:id="rId7"/>
            </p:custDataLst>
          </p:nvPr>
        </p:nvSpPr>
        <p:spPr>
          <a:xfrm>
            <a:off x="6852285" y="3528695"/>
            <a:ext cx="4152900" cy="755650"/>
          </a:xfrm>
          <a:prstGeom prst="rect">
            <a:avLst/>
          </a:prstGeom>
        </p:spPr>
        <p:txBody>
          <a:bodyPr wrap="square">
            <a:spAutoFit/>
          </a:bodyPr>
          <a:lstStyle/>
          <a:p>
            <a:pPr marR="0" lvl="0" indent="0" algn="just" fontAlgn="base">
              <a:lnSpc>
                <a:spcPct val="120000"/>
              </a:lnSpc>
              <a:spcBef>
                <a:spcPct val="0"/>
              </a:spcBef>
              <a:spcAft>
                <a:spcPct val="0"/>
              </a:spcAft>
              <a:buClrTx/>
              <a:buSzTx/>
              <a:buFont typeface="Arial" panose="020B0604020202020204" pitchFamily="34" charset="0"/>
              <a:buNone/>
              <a:defRPr/>
            </a:pPr>
            <a:r>
              <a:rPr lang="en-US" altLang="zh-CN">
                <a:sym typeface="+mn-ea"/>
              </a:rPr>
              <a:t>       </a:t>
            </a:r>
            <a:r>
              <a:rPr lang="zh-CN" altLang="en-US">
                <a:sym typeface="+mn-ea"/>
              </a:rPr>
              <a:t>劳动者超出必要劳动范围所进行的劳动</a:t>
            </a:r>
            <a:r>
              <a:rPr lang="zh-CN" altLang="en-US">
                <a:sym typeface="+mn-ea"/>
              </a:rPr>
              <a:t>。</a:t>
            </a:r>
            <a:endParaRPr lang="zh-CN" altLang="en-US" dirty="0">
              <a:cs typeface="+mn-ea"/>
              <a:sym typeface="+mn-lt"/>
            </a:endParaRPr>
          </a:p>
        </p:txBody>
      </p:sp>
      <p:sp>
        <p:nvSpPr>
          <p:cNvPr id="10" name="Aitds2"/>
          <p:cNvSpPr txBox="1"/>
          <p:nvPr/>
        </p:nvSpPr>
        <p:spPr bwMode="auto">
          <a:xfrm>
            <a:off x="1222375" y="1231265"/>
            <a:ext cx="10083800" cy="826135"/>
          </a:xfrm>
          <a:prstGeom prst="roundRect">
            <a:avLst>
              <a:gd name="adj" fmla="val 50000"/>
            </a:avLst>
          </a:prstGeom>
          <a:noFill/>
          <a:ln>
            <a:gradFill>
              <a:gsLst>
                <a:gs pos="0">
                  <a:srgbClr val="C00000"/>
                </a:gs>
                <a:gs pos="87000">
                  <a:srgbClr val="C00000">
                    <a:alpha val="0"/>
                  </a:srgbClr>
                </a:gs>
              </a:gsLst>
              <a:lin ang="0" scaled="0"/>
            </a:gradFill>
          </a:ln>
        </p:spPr>
        <p:txBody>
          <a:bodyPr wrap="square" lIns="121920" tIns="60960" rIns="121920" bIns="60960" anchor="ctr">
            <a:noAutofit/>
          </a:bodyPr>
          <a:p>
            <a:pPr defTabSz="1219200">
              <a:spcBef>
                <a:spcPct val="0"/>
              </a:spcBef>
            </a:pPr>
            <a:r>
              <a:rPr lang="zh-CN" altLang="en-US" sz="2400" kern="0" dirty="0">
                <a:solidFill>
                  <a:srgbClr val="C00000"/>
                </a:solidFill>
                <a:cs typeface="+mn-ea"/>
                <a:sym typeface="+mn-ea"/>
              </a:rPr>
              <a:t>根据劳动满足的需要的不同可以分为：社会必要劳动和社会剩余劳动</a:t>
            </a:r>
            <a:endParaRPr lang="zh-CN" altLang="en-US" sz="2400" kern="0" dirty="0">
              <a:solidFill>
                <a:srgbClr val="C00000"/>
              </a:solidFill>
              <a:cs typeface="+mn-ea"/>
              <a:sym typeface="+mn-lt"/>
            </a:endParaRPr>
          </a:p>
        </p:txBody>
      </p:sp>
      <p:sp>
        <p:nvSpPr>
          <p:cNvPr id="2" name="Aitds7"/>
          <p:cNvSpPr/>
          <p:nvPr>
            <p:custDataLst>
              <p:tags r:id="rId8"/>
            </p:custDataLst>
          </p:nvPr>
        </p:nvSpPr>
        <p:spPr>
          <a:xfrm>
            <a:off x="2436684" y="2523612"/>
            <a:ext cx="2578863" cy="595158"/>
          </a:xfrm>
          <a:prstGeom prst="round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gn="ctr" defTabSz="914400">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rPr>
              <a:t>社会必要劳动</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endParaRPr>
          </a:p>
        </p:txBody>
      </p:sp>
      <p:sp>
        <p:nvSpPr>
          <p:cNvPr id="3" name="Aitds7"/>
          <p:cNvSpPr/>
          <p:nvPr>
            <p:custDataLst>
              <p:tags r:id="rId9"/>
            </p:custDataLst>
          </p:nvPr>
        </p:nvSpPr>
        <p:spPr>
          <a:xfrm>
            <a:off x="7639874" y="2495672"/>
            <a:ext cx="2578863" cy="595158"/>
          </a:xfrm>
          <a:prstGeom prst="round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gn="ctr" defTabSz="914400">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rPr>
              <a:t>社会剩余劳动</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par>
                          <p:cTn id="12" fill="hold">
                            <p:stCondLst>
                              <p:cond delay="0"/>
                            </p:stCondLst>
                            <p:childTnLst>
                              <p:par>
                                <p:cTn id="13" presetID="53" presetClass="entr" presetSubtype="16"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up)">
                                      <p:cBhvr>
                                        <p:cTn id="25" dur="1000"/>
                                        <p:tgtEl>
                                          <p:spTgt spid="27"/>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par>
                          <p:cTn id="36" fill="hold">
                            <p:stCondLst>
                              <p:cond delay="3000"/>
                            </p:stCondLst>
                            <p:childTnLst>
                              <p:par>
                                <p:cTn id="37" presetID="22" presetClass="entr" presetSubtype="1"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up)">
                                      <p:cBhvr>
                                        <p:cTn id="39" dur="750"/>
                                        <p:tgtEl>
                                          <p:spTgt spid="30"/>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1000"/>
                                        <p:tgtEl>
                                          <p:spTgt spid="10"/>
                                        </p:tgtEl>
                                      </p:cBhvr>
                                    </p:animEffect>
                                  </p:childTnLst>
                                </p:cTn>
                              </p:par>
                            </p:childTnLst>
                          </p:cTn>
                        </p:par>
                        <p:par>
                          <p:cTn id="44" fill="hold">
                            <p:stCondLst>
                              <p:cond delay="5000"/>
                            </p:stCondLst>
                            <p:childTnLst>
                              <p:par>
                                <p:cTn id="45" presetID="42" presetClass="entr" presetSubtype="0" fill="hold" grpId="0"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par>
                          <p:cTn id="50" fill="hold">
                            <p:stCondLst>
                              <p:cond delay="6000"/>
                            </p:stCondLst>
                            <p:childTnLst>
                              <p:par>
                                <p:cTn id="51" presetID="42" presetClass="entr" presetSubtype="0" fill="hold" grpId="0" nodeType="after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1000"/>
                                        <p:tgtEl>
                                          <p:spTgt spid="3"/>
                                        </p:tgtEl>
                                      </p:cBhvr>
                                    </p:animEffect>
                                    <p:anim calcmode="lin" valueType="num">
                                      <p:cBhvr>
                                        <p:cTn id="54" dur="1000" fill="hold"/>
                                        <p:tgtEl>
                                          <p:spTgt spid="3"/>
                                        </p:tgtEl>
                                        <p:attrNameLst>
                                          <p:attrName>ppt_x</p:attrName>
                                        </p:attrNameLst>
                                      </p:cBhvr>
                                      <p:tavLst>
                                        <p:tav tm="0">
                                          <p:val>
                                            <p:strVal val="#ppt_x"/>
                                          </p:val>
                                        </p:tav>
                                        <p:tav tm="100000">
                                          <p:val>
                                            <p:strVal val="#ppt_x"/>
                                          </p:val>
                                        </p:tav>
                                      </p:tavLst>
                                    </p:anim>
                                    <p:anim calcmode="lin" valueType="num">
                                      <p:cBhvr>
                                        <p:cTn id="5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bldLvl="0" animBg="1"/>
      <p:bldP spid="26" grpId="0" bldLvl="0" animBg="1"/>
      <p:bldP spid="27" grpId="0"/>
      <p:bldP spid="28" grpId="0" bldLvl="0" animBg="1"/>
      <p:bldP spid="29" grpId="0" bldLvl="0" animBg="1"/>
      <p:bldP spid="30" grpId="0"/>
      <p:bldP spid="10" grpId="0" bldLvl="0" animBg="1"/>
      <p:bldP spid="2" grpId="0" bldLvl="0" animBg="1"/>
      <p:bldP spid="3"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 name="PA-102278"/>
          <p:cNvSpPr>
            <a:spLocks noChangeAspect="1"/>
          </p:cNvSpPr>
          <p:nvPr>
            <p:custDataLst>
              <p:tags r:id="rId1"/>
            </p:custDataLst>
          </p:nvPr>
        </p:nvSpPr>
        <p:spPr>
          <a:xfrm>
            <a:off x="1809750" y="2370455"/>
            <a:ext cx="8566785" cy="626745"/>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i="1" dirty="0">
                <a:solidFill>
                  <a:srgbClr val="C00000"/>
                </a:solidFill>
                <a:latin typeface="楷体" panose="02010609060101010101" charset="-122"/>
                <a:ea typeface="楷体" panose="02010609060101010101" charset="-122"/>
                <a:cs typeface="+mn-ea"/>
                <a:sym typeface="+mn-lt"/>
              </a:rPr>
              <a:t>任何不是靠辛勤努力而获得的享受，很快都会变得枯燥无聊，索然无味。</a:t>
            </a:r>
            <a:endParaRPr lang="zh-CN" altLang="en-US" sz="2000" i="1" dirty="0">
              <a:solidFill>
                <a:srgbClr val="C00000"/>
              </a:solidFill>
              <a:latin typeface="楷体" panose="02010609060101010101" charset="-122"/>
              <a:ea typeface="楷体" panose="02010609060101010101" charset="-122"/>
              <a:cs typeface="+mn-ea"/>
              <a:sym typeface="+mn-lt"/>
            </a:endParaRPr>
          </a:p>
        </p:txBody>
      </p:sp>
      <p:sp>
        <p:nvSpPr>
          <p:cNvPr id="3" name="文本框 2"/>
          <p:cNvSpPr txBox="1"/>
          <p:nvPr/>
        </p:nvSpPr>
        <p:spPr>
          <a:xfrm>
            <a:off x="9033510" y="3401060"/>
            <a:ext cx="1668780" cy="368300"/>
          </a:xfrm>
          <a:prstGeom prst="rect">
            <a:avLst/>
          </a:prstGeom>
          <a:noFill/>
        </p:spPr>
        <p:txBody>
          <a:bodyPr wrap="none" rtlCol="0">
            <a:spAutoFit/>
          </a:bodyPr>
          <a:p>
            <a:r>
              <a:rPr lang="en-US" altLang="zh-CN">
                <a:solidFill>
                  <a:srgbClr val="FF0000"/>
                </a:solidFill>
                <a:latin typeface="楷体" panose="02010609060101010101" charset="-122"/>
                <a:ea typeface="楷体" panose="02010609060101010101" charset="-122"/>
                <a:cs typeface="楷体" panose="02010609060101010101" charset="-122"/>
              </a:rPr>
              <a:t>——</a:t>
            </a:r>
            <a:r>
              <a:rPr lang="zh-CN" altLang="en-US">
                <a:solidFill>
                  <a:srgbClr val="FF0000"/>
                </a:solidFill>
                <a:latin typeface="楷体" panose="02010609060101010101" charset="-122"/>
                <a:ea typeface="楷体" panose="02010609060101010101" charset="-122"/>
                <a:cs typeface="楷体" panose="02010609060101010101" charset="-122"/>
              </a:rPr>
              <a:t>大卫</a:t>
            </a:r>
            <a:r>
              <a:rPr lang="en-US" altLang="zh-CN">
                <a:solidFill>
                  <a:srgbClr val="FF0000"/>
                </a:solidFill>
                <a:latin typeface="楷体" panose="02010609060101010101" charset="-122"/>
                <a:ea typeface="楷体" panose="02010609060101010101" charset="-122"/>
                <a:cs typeface="楷体" panose="02010609060101010101" charset="-122"/>
              </a:rPr>
              <a:t> </a:t>
            </a:r>
            <a:r>
              <a:rPr lang="zh-CN" altLang="en-US">
                <a:solidFill>
                  <a:srgbClr val="FF0000"/>
                </a:solidFill>
                <a:latin typeface="楷体" panose="02010609060101010101" charset="-122"/>
                <a:ea typeface="楷体" panose="02010609060101010101" charset="-122"/>
                <a:cs typeface="楷体" panose="02010609060101010101" charset="-122"/>
              </a:rPr>
              <a:t>休谟</a:t>
            </a:r>
            <a:endParaRPr lang="zh-CN" altLang="en-US">
              <a:solidFill>
                <a:srgbClr val="FF0000"/>
              </a:solidFill>
              <a:latin typeface="楷体" panose="02010609060101010101" charset="-122"/>
              <a:ea typeface="楷体" panose="02010609060101010101" charset="-122"/>
              <a:cs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up)">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102276"/>
          <p:cNvSpPr/>
          <p:nvPr>
            <p:custDataLst>
              <p:tags r:id="rId1"/>
            </p:custDataLst>
          </p:nvPr>
        </p:nvSpPr>
        <p:spPr>
          <a:xfrm>
            <a:off x="1222286" y="243429"/>
            <a:ext cx="1960880" cy="521970"/>
          </a:xfrm>
          <a:prstGeom prst="rect">
            <a:avLst/>
          </a:prstGeom>
        </p:spPr>
        <p:txBody>
          <a:bodyPr wrap="none">
            <a:spAutoFit/>
          </a:bodyPr>
          <a:lstStyle/>
          <a:p>
            <a:r>
              <a:rPr lang="zh-CN" altLang="en-US" sz="2800" dirty="0">
                <a:solidFill>
                  <a:srgbClr val="C00000"/>
                </a:solidFill>
                <a:cs typeface="+mn-ea"/>
                <a:sym typeface="+mn-lt"/>
              </a:rPr>
              <a:t>劳动的价值</a:t>
            </a:r>
            <a:endParaRPr lang="zh-CN" altLang="en-US" sz="2800" dirty="0">
              <a:solidFill>
                <a:srgbClr val="C00000"/>
              </a:solidFill>
              <a:cs typeface="+mn-ea"/>
              <a:sym typeface="+mn-lt"/>
            </a:endParaRPr>
          </a:p>
        </p:txBody>
      </p:sp>
      <p:sp>
        <p:nvSpPr>
          <p:cNvPr id="52" name="PA-102278"/>
          <p:cNvSpPr>
            <a:spLocks noChangeAspect="1"/>
          </p:cNvSpPr>
          <p:nvPr>
            <p:custDataLst>
              <p:tags r:id="rId2"/>
            </p:custDataLst>
          </p:nvPr>
        </p:nvSpPr>
        <p:spPr>
          <a:xfrm>
            <a:off x="3895090" y="1394460"/>
            <a:ext cx="3449955" cy="644525"/>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C00000"/>
              </a:solidFill>
              <a:cs typeface="+mn-ea"/>
              <a:sym typeface="+mn-lt"/>
            </a:endParaRPr>
          </a:p>
          <a:p>
            <a:pPr algn="ctr"/>
            <a:r>
              <a:rPr lang="zh-CN" altLang="en-US" sz="2000" dirty="0">
                <a:solidFill>
                  <a:srgbClr val="C00000"/>
                </a:solidFill>
                <a:cs typeface="+mn-ea"/>
                <a:sym typeface="+mn-lt"/>
              </a:rPr>
              <a:t>毛泽东打草鞋</a:t>
            </a:r>
            <a:endParaRPr lang="zh-CN" altLang="en-US" sz="2000" dirty="0">
              <a:solidFill>
                <a:srgbClr val="C00000"/>
              </a:solidFill>
              <a:cs typeface="+mn-ea"/>
              <a:sym typeface="+mn-lt"/>
            </a:endParaRPr>
          </a:p>
          <a:p>
            <a:pPr algn="ctr"/>
            <a:endParaRPr lang="zh-CN" altLang="en-US" sz="2000" dirty="0">
              <a:solidFill>
                <a:srgbClr val="C00000"/>
              </a:solidFill>
              <a:cs typeface="+mn-ea"/>
              <a:sym typeface="+mn-lt"/>
            </a:endParaRPr>
          </a:p>
        </p:txBody>
      </p:sp>
      <p:sp>
        <p:nvSpPr>
          <p:cNvPr id="54" name="PA-102280"/>
          <p:cNvSpPr/>
          <p:nvPr>
            <p:custDataLst>
              <p:tags r:id="rId3"/>
            </p:custDataLst>
          </p:nvPr>
        </p:nvSpPr>
        <p:spPr>
          <a:xfrm>
            <a:off x="1377315" y="2221230"/>
            <a:ext cx="9436735" cy="3824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60000"/>
              </a:lnSpc>
            </a:pPr>
            <a:r>
              <a:rPr lang="en-US" altLang="zh-CN" dirty="0">
                <a:solidFill>
                  <a:schemeClr val="tx1"/>
                </a:solidFill>
                <a:cs typeface="+mn-ea"/>
                <a:sym typeface="+mn-lt"/>
              </a:rPr>
              <a:t>       </a:t>
            </a:r>
            <a:r>
              <a:rPr dirty="0">
                <a:solidFill>
                  <a:schemeClr val="tx1"/>
                </a:solidFill>
                <a:cs typeface="+mn-ea"/>
                <a:sym typeface="+mn-lt"/>
              </a:rPr>
              <a:t>秋收起义后，毛泽东带着队伍上了井冈山。由于国民党反动派的封锁，井冈山生活十分困难。面对困难，毛泽东向红军指战员发出号召：没有粮，我们种;没有菜，我们栽;没有布，我们织;没有鞋，我们自己动手编。</a:t>
            </a:r>
            <a:endParaRPr dirty="0">
              <a:solidFill>
                <a:schemeClr val="tx1"/>
              </a:solidFill>
              <a:cs typeface="+mn-ea"/>
              <a:sym typeface="+mn-lt"/>
            </a:endParaRPr>
          </a:p>
          <a:p>
            <a:pPr algn="just" fontAlgn="auto">
              <a:lnSpc>
                <a:spcPct val="160000"/>
              </a:lnSpc>
            </a:pPr>
            <a:r>
              <a:rPr lang="en-US" dirty="0">
                <a:solidFill>
                  <a:schemeClr val="tx1"/>
                </a:solidFill>
                <a:cs typeface="+mn-ea"/>
                <a:sym typeface="+mn-lt"/>
              </a:rPr>
              <a:t>     </a:t>
            </a:r>
            <a:r>
              <a:rPr dirty="0">
                <a:solidFill>
                  <a:schemeClr val="tx1"/>
                </a:solidFill>
                <a:cs typeface="+mn-ea"/>
                <a:sym typeface="+mn-lt"/>
              </a:rPr>
              <a:t>一天，毛泽东看见半山坡的一间小茅屋前坐着一位白发老汉。走近一看，老人正在打草鞋。毛泽东高兴地走上前去，笑着说：“老人家，我拜你为师来啦!”毛泽东坐在一旁仔细地向老人学习打草鞋，每个步骤、每个动作都默默地记在心里。</a:t>
            </a:r>
            <a:endParaRPr dirty="0">
              <a:solidFill>
                <a:schemeClr val="tx1"/>
              </a:solidFill>
              <a:cs typeface="+mn-ea"/>
              <a:sym typeface="+mn-lt"/>
            </a:endParaRPr>
          </a:p>
          <a:p>
            <a:pPr algn="just" fontAlgn="auto">
              <a:lnSpc>
                <a:spcPct val="160000"/>
              </a:lnSpc>
            </a:pPr>
            <a:r>
              <a:rPr lang="en-US" dirty="0">
                <a:solidFill>
                  <a:schemeClr val="tx1"/>
                </a:solidFill>
                <a:cs typeface="+mn-ea"/>
                <a:sym typeface="+mn-lt"/>
              </a:rPr>
              <a:t>       </a:t>
            </a:r>
            <a:r>
              <a:rPr dirty="0">
                <a:solidFill>
                  <a:schemeClr val="tx1"/>
                </a:solidFill>
                <a:cs typeface="+mn-ea"/>
                <a:sym typeface="+mn-lt"/>
              </a:rPr>
              <a:t>不一会儿，一只草鞋打好了。毛泽东学会了打草鞋，又一招一式地教给战士们，给大家树立了一个勤劳俭朴的好榜样。</a:t>
            </a:r>
            <a:endParaRPr dirty="0">
              <a:solidFill>
                <a:schemeClr val="tx1"/>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wipe(up)">
                                      <p:cBhvr>
                                        <p:cTn id="14" dur="500"/>
                                        <p:tgtEl>
                                          <p:spTgt spid="52"/>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1000"/>
                                        <p:tgtEl>
                                          <p:spTgt spid="54"/>
                                        </p:tgtEl>
                                      </p:cBhvr>
                                    </p:animEffect>
                                    <p:anim calcmode="lin" valueType="num">
                                      <p:cBhvr>
                                        <p:cTn id="18" dur="1000" fill="hold"/>
                                        <p:tgtEl>
                                          <p:spTgt spid="54"/>
                                        </p:tgtEl>
                                        <p:attrNameLst>
                                          <p:attrName>ppt_x</p:attrName>
                                        </p:attrNameLst>
                                      </p:cBhvr>
                                      <p:tavLst>
                                        <p:tav tm="0">
                                          <p:val>
                                            <p:strVal val="#ppt_x"/>
                                          </p:val>
                                        </p:tav>
                                        <p:tav tm="100000">
                                          <p:val>
                                            <p:strVal val="#ppt_x"/>
                                          </p:val>
                                        </p:tav>
                                      </p:tavLst>
                                    </p:anim>
                                    <p:anim calcmode="lin" valueType="num">
                                      <p:cBhvr>
                                        <p:cTn id="1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2" grpId="0" bldLvl="0" animBg="1"/>
      <p:bldP spid="5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102276"/>
          <p:cNvSpPr/>
          <p:nvPr>
            <p:custDataLst>
              <p:tags r:id="rId1"/>
            </p:custDataLst>
          </p:nvPr>
        </p:nvSpPr>
        <p:spPr>
          <a:xfrm>
            <a:off x="1222286" y="243429"/>
            <a:ext cx="1960880" cy="521970"/>
          </a:xfrm>
          <a:prstGeom prst="rect">
            <a:avLst/>
          </a:prstGeom>
        </p:spPr>
        <p:txBody>
          <a:bodyPr wrap="none">
            <a:spAutoFit/>
          </a:bodyPr>
          <a:lstStyle/>
          <a:p>
            <a:r>
              <a:rPr lang="zh-CN" altLang="en-US" sz="2800" dirty="0">
                <a:solidFill>
                  <a:srgbClr val="C00000"/>
                </a:solidFill>
                <a:cs typeface="+mn-ea"/>
                <a:sym typeface="+mn-lt"/>
              </a:rPr>
              <a:t>劳动的价值</a:t>
            </a:r>
            <a:endParaRPr lang="zh-CN" altLang="en-US" sz="2800" dirty="0">
              <a:solidFill>
                <a:srgbClr val="C00000"/>
              </a:solidFill>
              <a:cs typeface="+mn-ea"/>
              <a:sym typeface="+mn-lt"/>
            </a:endParaRPr>
          </a:p>
        </p:txBody>
      </p:sp>
      <p:sp>
        <p:nvSpPr>
          <p:cNvPr id="52" name="PA-102278"/>
          <p:cNvSpPr>
            <a:spLocks noChangeAspect="1"/>
          </p:cNvSpPr>
          <p:nvPr>
            <p:custDataLst>
              <p:tags r:id="rId2"/>
            </p:custDataLst>
          </p:nvPr>
        </p:nvSpPr>
        <p:spPr>
          <a:xfrm>
            <a:off x="3946905" y="1387956"/>
            <a:ext cx="3814414" cy="627060"/>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C00000"/>
                </a:solidFill>
                <a:cs typeface="+mn-ea"/>
                <a:sym typeface="+mn-lt"/>
              </a:rPr>
              <a:t>克罗克：麦当劳</a:t>
            </a:r>
            <a:endParaRPr lang="zh-CN" altLang="en-US" sz="2000" dirty="0">
              <a:solidFill>
                <a:srgbClr val="C00000"/>
              </a:solidFill>
              <a:cs typeface="+mn-ea"/>
              <a:sym typeface="+mn-lt"/>
            </a:endParaRPr>
          </a:p>
        </p:txBody>
      </p:sp>
      <p:sp>
        <p:nvSpPr>
          <p:cNvPr id="54" name="PA-102280"/>
          <p:cNvSpPr/>
          <p:nvPr>
            <p:custDataLst>
              <p:tags r:id="rId3"/>
            </p:custDataLst>
          </p:nvPr>
        </p:nvSpPr>
        <p:spPr>
          <a:xfrm>
            <a:off x="647065" y="2220595"/>
            <a:ext cx="10908030" cy="4217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30000"/>
              </a:lnSpc>
            </a:pPr>
            <a:r>
              <a:rPr lang="en-US" altLang="zh-CN" dirty="0">
                <a:solidFill>
                  <a:schemeClr val="tx1"/>
                </a:solidFill>
                <a:cs typeface="+mn-ea"/>
                <a:sym typeface="+mn-lt"/>
              </a:rPr>
              <a:t>       </a:t>
            </a:r>
            <a:r>
              <a:rPr dirty="0">
                <a:solidFill>
                  <a:schemeClr val="tx1"/>
                </a:solidFill>
                <a:cs typeface="+mn-ea"/>
                <a:sym typeface="+mn-lt"/>
              </a:rPr>
              <a:t>克罗克的家庭并不富裕，下课后他在一家智快餐店打工。一开始，老板安道命令他打扫桌子，但他没有精力，所以那天他溜回家了。</a:t>
            </a:r>
            <a:endParaRPr dirty="0">
              <a:solidFill>
                <a:schemeClr val="tx1"/>
              </a:solidFill>
              <a:cs typeface="+mn-ea"/>
              <a:sym typeface="+mn-lt"/>
            </a:endParaRPr>
          </a:p>
          <a:p>
            <a:pPr algn="just" fontAlgn="auto">
              <a:lnSpc>
                <a:spcPct val="130000"/>
              </a:lnSpc>
            </a:pPr>
            <a:r>
              <a:rPr lang="en-US" dirty="0">
                <a:solidFill>
                  <a:schemeClr val="tx1"/>
                </a:solidFill>
                <a:cs typeface="+mn-ea"/>
                <a:sym typeface="+mn-lt"/>
              </a:rPr>
              <a:t>       </a:t>
            </a:r>
            <a:r>
              <a:rPr dirty="0">
                <a:solidFill>
                  <a:schemeClr val="tx1"/>
                </a:solidFill>
                <a:cs typeface="+mn-ea"/>
                <a:sym typeface="+mn-lt"/>
              </a:rPr>
              <a:t>克罗克向父亲抱怨：“我的理想是当老板，而不是打扫桌子。”父亲没有反驳他，而是让他先打扫桌子。克罗克拿起毛巾，在桌上随意擦拭，然后看着父亲，等待他的接受。</a:t>
            </a:r>
            <a:endParaRPr dirty="0">
              <a:solidFill>
                <a:schemeClr val="tx1"/>
              </a:solidFill>
              <a:cs typeface="+mn-ea"/>
              <a:sym typeface="+mn-lt"/>
            </a:endParaRPr>
          </a:p>
          <a:p>
            <a:pPr algn="just" fontAlgn="auto">
              <a:lnSpc>
                <a:spcPct val="130000"/>
              </a:lnSpc>
            </a:pPr>
            <a:r>
              <a:rPr lang="en-US" dirty="0">
                <a:solidFill>
                  <a:schemeClr val="tx1"/>
                </a:solidFill>
                <a:cs typeface="+mn-ea"/>
                <a:sym typeface="+mn-lt"/>
              </a:rPr>
              <a:t>       </a:t>
            </a:r>
            <a:r>
              <a:rPr dirty="0">
                <a:solidFill>
                  <a:schemeClr val="tx1"/>
                </a:solidFill>
                <a:cs typeface="+mn-ea"/>
                <a:sym typeface="+mn-lt"/>
              </a:rPr>
              <a:t>父亲拿来一条崭新的白毛巾，轻轻地在桌上擦了擦，白毛巾顿时脏了，特别刺眼。父亲指着桌子说：“孩子，打扫桌子是件很简单的工作。但是如果你连桌子都擦不干净，你还能做什么呢？你为什么要当老板？”克罗克感到羞愧。</a:t>
            </a:r>
            <a:endParaRPr dirty="0">
              <a:solidFill>
                <a:schemeClr val="tx1"/>
              </a:solidFill>
              <a:cs typeface="+mn-ea"/>
              <a:sym typeface="+mn-lt"/>
            </a:endParaRPr>
          </a:p>
          <a:p>
            <a:pPr algn="just" fontAlgn="auto">
              <a:lnSpc>
                <a:spcPct val="130000"/>
              </a:lnSpc>
            </a:pPr>
            <a:r>
              <a:rPr lang="en-US" dirty="0">
                <a:solidFill>
                  <a:schemeClr val="tx1"/>
                </a:solidFill>
                <a:cs typeface="+mn-ea"/>
                <a:sym typeface="+mn-lt"/>
              </a:rPr>
              <a:t>      </a:t>
            </a:r>
            <a:r>
              <a:rPr dirty="0">
                <a:solidFill>
                  <a:schemeClr val="tx1"/>
                </a:solidFill>
                <a:cs typeface="+mn-ea"/>
                <a:sym typeface="+mn-lt"/>
              </a:rPr>
              <a:t>克罗克回到了快餐店。他牢记父亲的嘱咐，每次擦桌子，都要准备5条毛巾，依次擦拭s次，每次擦拭方向相同，以免毛巾反复污染桌面。</a:t>
            </a:r>
            <a:endParaRPr dirty="0">
              <a:solidFill>
                <a:schemeClr val="tx1"/>
              </a:solidFill>
              <a:cs typeface="+mn-ea"/>
              <a:sym typeface="+mn-lt"/>
            </a:endParaRPr>
          </a:p>
          <a:p>
            <a:pPr algn="just" fontAlgn="auto">
              <a:lnSpc>
                <a:spcPct val="130000"/>
              </a:lnSpc>
            </a:pPr>
            <a:r>
              <a:rPr lang="en-US" dirty="0">
                <a:solidFill>
                  <a:schemeClr val="tx1"/>
                </a:solidFill>
                <a:cs typeface="+mn-ea"/>
                <a:sym typeface="+mn-lt"/>
              </a:rPr>
              <a:t>      </a:t>
            </a:r>
            <a:r>
              <a:rPr dirty="0">
                <a:solidFill>
                  <a:schemeClr val="tx1"/>
                </a:solidFill>
                <a:cs typeface="+mn-ea"/>
                <a:sym typeface="+mn-lt"/>
              </a:rPr>
              <a:t>最后，克罗克得到了老板的赞赏，留下来，接管了快餐店，当上了老板。十年后，他创办了自己的麦当劳。</a:t>
            </a:r>
            <a:endParaRPr dirty="0">
              <a:solidFill>
                <a:schemeClr val="tx1"/>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wipe(up)">
                                      <p:cBhvr>
                                        <p:cTn id="14" dur="500"/>
                                        <p:tgtEl>
                                          <p:spTgt spid="52"/>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1000"/>
                                        <p:tgtEl>
                                          <p:spTgt spid="54"/>
                                        </p:tgtEl>
                                      </p:cBhvr>
                                    </p:animEffect>
                                    <p:anim calcmode="lin" valueType="num">
                                      <p:cBhvr>
                                        <p:cTn id="18" dur="1000" fill="hold"/>
                                        <p:tgtEl>
                                          <p:spTgt spid="54"/>
                                        </p:tgtEl>
                                        <p:attrNameLst>
                                          <p:attrName>ppt_x</p:attrName>
                                        </p:attrNameLst>
                                      </p:cBhvr>
                                      <p:tavLst>
                                        <p:tav tm="0">
                                          <p:val>
                                            <p:strVal val="#ppt_x"/>
                                          </p:val>
                                        </p:tav>
                                        <p:tav tm="100000">
                                          <p:val>
                                            <p:strVal val="#ppt_x"/>
                                          </p:val>
                                        </p:tav>
                                      </p:tavLst>
                                    </p:anim>
                                    <p:anim calcmode="lin" valueType="num">
                                      <p:cBhvr>
                                        <p:cTn id="1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2" grpId="0" bldLvl="0" animBg="1"/>
      <p:bldP spid="5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102276"/>
          <p:cNvSpPr/>
          <p:nvPr>
            <p:custDataLst>
              <p:tags r:id="rId1"/>
            </p:custDataLst>
          </p:nvPr>
        </p:nvSpPr>
        <p:spPr>
          <a:xfrm>
            <a:off x="1222286" y="243429"/>
            <a:ext cx="1960880" cy="521970"/>
          </a:xfrm>
          <a:prstGeom prst="rect">
            <a:avLst/>
          </a:prstGeom>
        </p:spPr>
        <p:txBody>
          <a:bodyPr wrap="none">
            <a:spAutoFit/>
          </a:bodyPr>
          <a:lstStyle/>
          <a:p>
            <a:r>
              <a:rPr lang="zh-CN" altLang="en-US" sz="2800" dirty="0">
                <a:solidFill>
                  <a:srgbClr val="C00000"/>
                </a:solidFill>
                <a:cs typeface="+mn-ea"/>
                <a:sym typeface="+mn-lt"/>
              </a:rPr>
              <a:t>劳动的价值</a:t>
            </a:r>
            <a:endParaRPr lang="zh-CN" altLang="en-US" sz="2800" dirty="0">
              <a:solidFill>
                <a:srgbClr val="C00000"/>
              </a:solidFill>
              <a:cs typeface="+mn-ea"/>
              <a:sym typeface="+mn-lt"/>
            </a:endParaRPr>
          </a:p>
        </p:txBody>
      </p:sp>
      <p:sp>
        <p:nvSpPr>
          <p:cNvPr id="52" name="PA-102278"/>
          <p:cNvSpPr>
            <a:spLocks noChangeAspect="1"/>
          </p:cNvSpPr>
          <p:nvPr>
            <p:custDataLst>
              <p:tags r:id="rId2"/>
            </p:custDataLst>
          </p:nvPr>
        </p:nvSpPr>
        <p:spPr>
          <a:xfrm>
            <a:off x="4311395" y="2244571"/>
            <a:ext cx="3814414" cy="627060"/>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C00000"/>
                </a:solidFill>
                <a:latin typeface="楷体" panose="02010609060101010101" charset="-122"/>
                <a:ea typeface="楷体" panose="02010609060101010101" charset="-122"/>
                <a:cs typeface="+mn-ea"/>
                <a:sym typeface="+mn-lt"/>
              </a:rPr>
              <a:t>劳动是知识的源泉</a:t>
            </a:r>
            <a:endParaRPr lang="zh-CN" altLang="en-US" sz="2400" dirty="0">
              <a:solidFill>
                <a:srgbClr val="C00000"/>
              </a:solidFill>
              <a:latin typeface="楷体" panose="02010609060101010101" charset="-122"/>
              <a:ea typeface="楷体" panose="02010609060101010101" charset="-122"/>
              <a:cs typeface="+mn-ea"/>
              <a:sym typeface="+mn-lt"/>
            </a:endParaRPr>
          </a:p>
        </p:txBody>
      </p:sp>
      <p:sp>
        <p:nvSpPr>
          <p:cNvPr id="54" name="PA-102280"/>
          <p:cNvSpPr/>
          <p:nvPr>
            <p:custDataLst>
              <p:tags r:id="rId3"/>
            </p:custDataLst>
          </p:nvPr>
        </p:nvSpPr>
        <p:spPr>
          <a:xfrm>
            <a:off x="4096385" y="3054350"/>
            <a:ext cx="7259955" cy="2249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altLang="zh-CN" dirty="0">
                <a:solidFill>
                  <a:schemeClr val="tx1"/>
                </a:solidFill>
                <a:cs typeface="+mn-ea"/>
                <a:sym typeface="+mn-lt"/>
              </a:rPr>
              <a:t>       </a:t>
            </a:r>
            <a:r>
              <a:rPr lang="zh-CN" altLang="en-US" dirty="0">
                <a:solidFill>
                  <a:schemeClr val="tx1"/>
                </a:solidFill>
                <a:cs typeface="+mn-ea"/>
                <a:sym typeface="+mn-lt"/>
              </a:rPr>
              <a:t>陶铸曾说：</a:t>
            </a:r>
            <a:r>
              <a:rPr lang="en-US" altLang="zh-CN" dirty="0">
                <a:solidFill>
                  <a:schemeClr val="tx1"/>
                </a:solidFill>
                <a:cs typeface="+mn-ea"/>
                <a:sym typeface="+mn-lt"/>
              </a:rPr>
              <a:t>“</a:t>
            </a:r>
            <a:r>
              <a:rPr lang="zh-CN" altLang="en-US" dirty="0">
                <a:solidFill>
                  <a:schemeClr val="tx1"/>
                </a:solidFill>
                <a:cs typeface="+mn-ea"/>
                <a:sym typeface="+mn-lt"/>
              </a:rPr>
              <a:t>劳动是一切知识的源泉。</a:t>
            </a:r>
            <a:r>
              <a:rPr lang="en-US" altLang="zh-CN" dirty="0">
                <a:solidFill>
                  <a:schemeClr val="tx1"/>
                </a:solidFill>
                <a:cs typeface="+mn-ea"/>
                <a:sym typeface="+mn-lt"/>
              </a:rPr>
              <a:t>”</a:t>
            </a:r>
            <a:r>
              <a:rPr lang="zh-CN" altLang="en-US" dirty="0">
                <a:solidFill>
                  <a:schemeClr val="tx1"/>
                </a:solidFill>
                <a:cs typeface="+mn-ea"/>
                <a:sym typeface="+mn-lt"/>
              </a:rPr>
              <a:t>这是因为人们通过劳动能够获得宝贵的生活、生产知识，并能够学以致用。成为具有真才实学的人才。正所谓实践出真知，人们要获得真正有用的知识，发展做事实的能力，就应该投入到劳动实践中。我国的二十四节气就是先人们在劳动中不断总结出来的知识。</a:t>
            </a:r>
            <a:endParaRPr lang="zh-CN" altLang="en-US" dirty="0">
              <a:solidFill>
                <a:schemeClr val="tx1"/>
              </a:solidFill>
              <a:cs typeface="+mn-ea"/>
              <a:sym typeface="+mn-lt"/>
            </a:endParaRPr>
          </a:p>
        </p:txBody>
      </p:sp>
      <p:pic>
        <p:nvPicPr>
          <p:cNvPr id="109" name="图片 108"/>
          <p:cNvPicPr/>
          <p:nvPr/>
        </p:nvPicPr>
        <p:blipFill>
          <a:blip r:embed="rId4"/>
          <a:stretch>
            <a:fillRect/>
          </a:stretch>
        </p:blipFill>
        <p:spPr>
          <a:xfrm>
            <a:off x="640080" y="2244725"/>
            <a:ext cx="3456305" cy="3552190"/>
          </a:xfrm>
          <a:prstGeom prst="rect">
            <a:avLst/>
          </a:prstGeom>
          <a:noFill/>
          <a:ln w="9525">
            <a:noFill/>
          </a:ln>
        </p:spPr>
      </p:pic>
      <p:sp>
        <p:nvSpPr>
          <p:cNvPr id="2" name="Aitds7"/>
          <p:cNvSpPr/>
          <p:nvPr>
            <p:custDataLst>
              <p:tags r:id="rId5"/>
            </p:custDataLst>
          </p:nvPr>
        </p:nvSpPr>
        <p:spPr>
          <a:xfrm>
            <a:off x="1222564" y="1421887"/>
            <a:ext cx="2578863" cy="595158"/>
          </a:xfrm>
          <a:prstGeom prst="round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gn="ctr" defTabSz="914400">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rPr>
              <a:t>个人价值</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wipe(up)">
                                      <p:cBhvr>
                                        <p:cTn id="14" dur="500"/>
                                        <p:tgtEl>
                                          <p:spTgt spid="52"/>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1000"/>
                                        <p:tgtEl>
                                          <p:spTgt spid="54"/>
                                        </p:tgtEl>
                                      </p:cBhvr>
                                    </p:animEffect>
                                    <p:anim calcmode="lin" valueType="num">
                                      <p:cBhvr>
                                        <p:cTn id="18" dur="1000" fill="hold"/>
                                        <p:tgtEl>
                                          <p:spTgt spid="54"/>
                                        </p:tgtEl>
                                        <p:attrNameLst>
                                          <p:attrName>ppt_x</p:attrName>
                                        </p:attrNameLst>
                                      </p:cBhvr>
                                      <p:tavLst>
                                        <p:tav tm="0">
                                          <p:val>
                                            <p:strVal val="#ppt_x"/>
                                          </p:val>
                                        </p:tav>
                                        <p:tav tm="100000">
                                          <p:val>
                                            <p:strVal val="#ppt_x"/>
                                          </p:val>
                                        </p:tav>
                                      </p:tavLst>
                                    </p:anim>
                                    <p:anim calcmode="lin" valueType="num">
                                      <p:cBhvr>
                                        <p:cTn id="19" dur="1000" fill="hold"/>
                                        <p:tgtEl>
                                          <p:spTgt spid="54"/>
                                        </p:tgtEl>
                                        <p:attrNameLst>
                                          <p:attrName>ppt_y</p:attrName>
                                        </p:attrNameLst>
                                      </p:cBhvr>
                                      <p:tavLst>
                                        <p:tav tm="0">
                                          <p:val>
                                            <p:strVal val="#ppt_y+.1"/>
                                          </p:val>
                                        </p:tav>
                                        <p:tav tm="100000">
                                          <p:val>
                                            <p:strVal val="#ppt_y"/>
                                          </p:val>
                                        </p:tav>
                                      </p:tavLst>
                                    </p:anim>
                                  </p:childTnLst>
                                </p:cTn>
                              </p:par>
                            </p:childTnLst>
                          </p:cTn>
                        </p:par>
                        <p:par>
                          <p:cTn id="20" fill="hold">
                            <p:stCondLst>
                              <p:cond delay="0"/>
                            </p:stCondLst>
                            <p:childTnLst>
                              <p:par>
                                <p:cTn id="21" presetID="42"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2" grpId="0" bldLvl="0" animBg="1"/>
      <p:bldP spid="54" grpId="0" bldLvl="0" animBg="1"/>
      <p:bldP spid="2"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102276"/>
          <p:cNvSpPr/>
          <p:nvPr>
            <p:custDataLst>
              <p:tags r:id="rId1"/>
            </p:custDataLst>
          </p:nvPr>
        </p:nvSpPr>
        <p:spPr>
          <a:xfrm>
            <a:off x="1222286" y="243429"/>
            <a:ext cx="1960880" cy="521970"/>
          </a:xfrm>
          <a:prstGeom prst="rect">
            <a:avLst/>
          </a:prstGeom>
        </p:spPr>
        <p:txBody>
          <a:bodyPr wrap="none">
            <a:spAutoFit/>
          </a:bodyPr>
          <a:lstStyle/>
          <a:p>
            <a:r>
              <a:rPr lang="zh-CN" altLang="en-US" sz="2800" dirty="0">
                <a:solidFill>
                  <a:srgbClr val="C00000"/>
                </a:solidFill>
                <a:cs typeface="+mn-ea"/>
                <a:sym typeface="+mn-lt"/>
              </a:rPr>
              <a:t>劳动的价值</a:t>
            </a:r>
            <a:endParaRPr lang="zh-CN" altLang="en-US" sz="2800" dirty="0">
              <a:solidFill>
                <a:srgbClr val="C00000"/>
              </a:solidFill>
              <a:cs typeface="+mn-ea"/>
              <a:sym typeface="+mn-lt"/>
            </a:endParaRPr>
          </a:p>
        </p:txBody>
      </p:sp>
      <p:sp>
        <p:nvSpPr>
          <p:cNvPr id="52" name="PA-102278"/>
          <p:cNvSpPr>
            <a:spLocks noChangeAspect="1"/>
          </p:cNvSpPr>
          <p:nvPr>
            <p:custDataLst>
              <p:tags r:id="rId2"/>
            </p:custDataLst>
          </p:nvPr>
        </p:nvSpPr>
        <p:spPr>
          <a:xfrm>
            <a:off x="5817870" y="2012950"/>
            <a:ext cx="4504690" cy="626745"/>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C00000"/>
                </a:solidFill>
                <a:latin typeface="楷体" panose="02010609060101010101" charset="-122"/>
                <a:ea typeface="楷体" panose="02010609060101010101" charset="-122"/>
                <a:cs typeface="+mn-ea"/>
                <a:sym typeface="+mn-lt"/>
              </a:rPr>
              <a:t>劳动是培养个人社会能力的途径</a:t>
            </a:r>
            <a:endParaRPr lang="zh-CN" altLang="en-US" sz="2400" dirty="0">
              <a:solidFill>
                <a:srgbClr val="C00000"/>
              </a:solidFill>
              <a:latin typeface="楷体" panose="02010609060101010101" charset="-122"/>
              <a:ea typeface="楷体" panose="02010609060101010101" charset="-122"/>
              <a:cs typeface="+mn-ea"/>
              <a:sym typeface="+mn-lt"/>
            </a:endParaRPr>
          </a:p>
        </p:txBody>
      </p:sp>
      <p:sp>
        <p:nvSpPr>
          <p:cNvPr id="54" name="PA-102280"/>
          <p:cNvSpPr/>
          <p:nvPr>
            <p:custDataLst>
              <p:tags r:id="rId3"/>
            </p:custDataLst>
          </p:nvPr>
        </p:nvSpPr>
        <p:spPr>
          <a:xfrm>
            <a:off x="5974080" y="3054350"/>
            <a:ext cx="5382260" cy="2249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altLang="zh-CN" dirty="0">
                <a:solidFill>
                  <a:schemeClr val="tx1"/>
                </a:solidFill>
                <a:cs typeface="+mn-ea"/>
                <a:sym typeface="+mn-lt"/>
              </a:rPr>
              <a:t>       </a:t>
            </a:r>
            <a:r>
              <a:rPr lang="zh-CN" altLang="en-US" dirty="0">
                <a:solidFill>
                  <a:schemeClr val="tx1"/>
                </a:solidFill>
                <a:cs typeface="+mn-ea"/>
                <a:sym typeface="+mn-lt"/>
              </a:rPr>
              <a:t>在人类所有的活动中，劳动是最重要、最基本的活动形式，在劳动中形成的人际关系，如同事关系、同学关系等，是人生中非常重要的人际关系，也是人类基本的社会关系。</a:t>
            </a:r>
            <a:endParaRPr lang="zh-CN" altLang="en-US" dirty="0">
              <a:solidFill>
                <a:schemeClr val="tx1"/>
              </a:solidFill>
              <a:cs typeface="+mn-ea"/>
              <a:sym typeface="+mn-lt"/>
            </a:endParaRPr>
          </a:p>
          <a:p>
            <a:pPr algn="just">
              <a:lnSpc>
                <a:spcPct val="130000"/>
              </a:lnSpc>
            </a:pPr>
            <a:r>
              <a:rPr lang="zh-CN" altLang="en-US" dirty="0">
                <a:solidFill>
                  <a:schemeClr val="tx1"/>
                </a:solidFill>
                <a:cs typeface="+mn-ea"/>
                <a:sym typeface="+mn-lt"/>
              </a:rPr>
              <a:t> </a:t>
            </a:r>
            <a:r>
              <a:rPr lang="en-US" altLang="zh-CN" dirty="0">
                <a:solidFill>
                  <a:schemeClr val="tx1"/>
                </a:solidFill>
                <a:cs typeface="+mn-ea"/>
                <a:sym typeface="+mn-lt"/>
              </a:rPr>
              <a:t>      </a:t>
            </a:r>
            <a:r>
              <a:rPr lang="zh-CN" altLang="en-US" dirty="0">
                <a:solidFill>
                  <a:schemeClr val="tx1"/>
                </a:solidFill>
                <a:cs typeface="+mn-ea"/>
                <a:sym typeface="+mn-lt"/>
              </a:rPr>
              <a:t>大多数劳动往往需要以集体的形式进行，需要参与劳动过程的人合理分工、紧密合作。在这一过程中，人们通过合作和劳动成果的共享，建立起紧密的人际关系。</a:t>
            </a:r>
            <a:endParaRPr lang="zh-CN" altLang="en-US" dirty="0">
              <a:solidFill>
                <a:schemeClr val="tx1"/>
              </a:solidFill>
              <a:cs typeface="+mn-ea"/>
              <a:sym typeface="+mn-lt"/>
            </a:endParaRPr>
          </a:p>
        </p:txBody>
      </p:sp>
      <p:pic>
        <p:nvPicPr>
          <p:cNvPr id="110" name="图片 109"/>
          <p:cNvPicPr/>
          <p:nvPr/>
        </p:nvPicPr>
        <p:blipFill>
          <a:blip r:embed="rId4"/>
          <a:stretch>
            <a:fillRect/>
          </a:stretch>
        </p:blipFill>
        <p:spPr>
          <a:xfrm>
            <a:off x="721288" y="2749238"/>
            <a:ext cx="5096655" cy="2858124"/>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wipe(up)">
                                      <p:cBhvr>
                                        <p:cTn id="14" dur="500"/>
                                        <p:tgtEl>
                                          <p:spTgt spid="52"/>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1000"/>
                                        <p:tgtEl>
                                          <p:spTgt spid="54"/>
                                        </p:tgtEl>
                                      </p:cBhvr>
                                    </p:animEffect>
                                    <p:anim calcmode="lin" valueType="num">
                                      <p:cBhvr>
                                        <p:cTn id="18" dur="1000" fill="hold"/>
                                        <p:tgtEl>
                                          <p:spTgt spid="54"/>
                                        </p:tgtEl>
                                        <p:attrNameLst>
                                          <p:attrName>ppt_x</p:attrName>
                                        </p:attrNameLst>
                                      </p:cBhvr>
                                      <p:tavLst>
                                        <p:tav tm="0">
                                          <p:val>
                                            <p:strVal val="#ppt_x"/>
                                          </p:val>
                                        </p:tav>
                                        <p:tav tm="100000">
                                          <p:val>
                                            <p:strVal val="#ppt_x"/>
                                          </p:val>
                                        </p:tav>
                                      </p:tavLst>
                                    </p:anim>
                                    <p:anim calcmode="lin" valueType="num">
                                      <p:cBhvr>
                                        <p:cTn id="1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2" grpId="0" bldLvl="0" animBg="1"/>
      <p:bldP spid="54"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102276"/>
          <p:cNvSpPr/>
          <p:nvPr>
            <p:custDataLst>
              <p:tags r:id="rId1"/>
            </p:custDataLst>
          </p:nvPr>
        </p:nvSpPr>
        <p:spPr>
          <a:xfrm>
            <a:off x="1222286" y="243429"/>
            <a:ext cx="1960880" cy="521970"/>
          </a:xfrm>
          <a:prstGeom prst="rect">
            <a:avLst/>
          </a:prstGeom>
        </p:spPr>
        <p:txBody>
          <a:bodyPr wrap="none">
            <a:spAutoFit/>
          </a:bodyPr>
          <a:lstStyle/>
          <a:p>
            <a:r>
              <a:rPr lang="zh-CN" altLang="en-US" sz="2800" dirty="0">
                <a:solidFill>
                  <a:srgbClr val="C00000"/>
                </a:solidFill>
                <a:cs typeface="+mn-ea"/>
                <a:sym typeface="+mn-lt"/>
              </a:rPr>
              <a:t>劳动的价值</a:t>
            </a:r>
            <a:endParaRPr lang="zh-CN" altLang="en-US" sz="2800" dirty="0">
              <a:solidFill>
                <a:srgbClr val="C00000"/>
              </a:solidFill>
              <a:cs typeface="+mn-ea"/>
              <a:sym typeface="+mn-lt"/>
            </a:endParaRPr>
          </a:p>
        </p:txBody>
      </p:sp>
      <p:sp>
        <p:nvSpPr>
          <p:cNvPr id="52" name="PA-102278"/>
          <p:cNvSpPr>
            <a:spLocks noChangeAspect="1"/>
          </p:cNvSpPr>
          <p:nvPr>
            <p:custDataLst>
              <p:tags r:id="rId2"/>
            </p:custDataLst>
          </p:nvPr>
        </p:nvSpPr>
        <p:spPr>
          <a:xfrm>
            <a:off x="5909055" y="2325216"/>
            <a:ext cx="3814414" cy="627060"/>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C00000"/>
                </a:solidFill>
                <a:latin typeface="楷体" panose="02010609060101010101" charset="-122"/>
                <a:ea typeface="楷体" panose="02010609060101010101" charset="-122"/>
                <a:cs typeface="+mn-ea"/>
                <a:sym typeface="+mn-lt"/>
              </a:rPr>
              <a:t>劳动促进个人人格健全</a:t>
            </a:r>
            <a:endParaRPr lang="zh-CN" altLang="en-US" sz="2400" dirty="0">
              <a:solidFill>
                <a:srgbClr val="C00000"/>
              </a:solidFill>
              <a:latin typeface="楷体" panose="02010609060101010101" charset="-122"/>
              <a:ea typeface="楷体" panose="02010609060101010101" charset="-122"/>
              <a:cs typeface="+mn-ea"/>
              <a:sym typeface="+mn-lt"/>
            </a:endParaRPr>
          </a:p>
        </p:txBody>
      </p:sp>
      <p:sp>
        <p:nvSpPr>
          <p:cNvPr id="54" name="PA-102280"/>
          <p:cNvSpPr/>
          <p:nvPr>
            <p:custDataLst>
              <p:tags r:id="rId3"/>
            </p:custDataLst>
          </p:nvPr>
        </p:nvSpPr>
        <p:spPr>
          <a:xfrm>
            <a:off x="6232525" y="3053715"/>
            <a:ext cx="4182745" cy="2757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60000"/>
              </a:lnSpc>
            </a:pPr>
            <a:r>
              <a:rPr lang="zh-CN" altLang="en-US" dirty="0">
                <a:solidFill>
                  <a:schemeClr val="tx1"/>
                </a:solidFill>
                <a:cs typeface="+mn-ea"/>
                <a:sym typeface="+mn-lt"/>
              </a:rPr>
              <a:t>（</a:t>
            </a:r>
            <a:r>
              <a:rPr lang="en-US" altLang="zh-CN" dirty="0">
                <a:solidFill>
                  <a:schemeClr val="tx1"/>
                </a:solidFill>
                <a:cs typeface="+mn-ea"/>
                <a:sym typeface="+mn-lt"/>
              </a:rPr>
              <a:t>1</a:t>
            </a:r>
            <a:r>
              <a:rPr lang="zh-CN" altLang="en-US" dirty="0">
                <a:solidFill>
                  <a:schemeClr val="tx1"/>
                </a:solidFill>
                <a:cs typeface="+mn-ea"/>
                <a:sym typeface="+mn-lt"/>
              </a:rPr>
              <a:t>）强健体魄</a:t>
            </a:r>
            <a:endParaRPr lang="zh-CN" altLang="en-US" dirty="0">
              <a:solidFill>
                <a:schemeClr val="tx1"/>
              </a:solidFill>
              <a:cs typeface="+mn-ea"/>
              <a:sym typeface="+mn-lt"/>
            </a:endParaRPr>
          </a:p>
          <a:p>
            <a:pPr algn="just" fontAlgn="auto">
              <a:lnSpc>
                <a:spcPct val="160000"/>
              </a:lnSpc>
            </a:pPr>
            <a:r>
              <a:rPr lang="zh-CN" altLang="en-US" dirty="0">
                <a:solidFill>
                  <a:schemeClr val="tx1"/>
                </a:solidFill>
                <a:cs typeface="+mn-ea"/>
                <a:sym typeface="+mn-lt"/>
              </a:rPr>
              <a:t>（</a:t>
            </a:r>
            <a:r>
              <a:rPr lang="en-US" altLang="zh-CN" dirty="0">
                <a:solidFill>
                  <a:schemeClr val="tx1"/>
                </a:solidFill>
                <a:cs typeface="+mn-ea"/>
                <a:sym typeface="+mn-lt"/>
              </a:rPr>
              <a:t>2</a:t>
            </a:r>
            <a:r>
              <a:rPr lang="zh-CN" altLang="en-US" dirty="0">
                <a:solidFill>
                  <a:schemeClr val="tx1"/>
                </a:solidFill>
                <a:cs typeface="+mn-ea"/>
                <a:sym typeface="+mn-lt"/>
              </a:rPr>
              <a:t>）发展思维</a:t>
            </a:r>
            <a:endParaRPr lang="zh-CN" altLang="en-US" dirty="0">
              <a:solidFill>
                <a:schemeClr val="tx1"/>
              </a:solidFill>
              <a:cs typeface="+mn-ea"/>
              <a:sym typeface="+mn-lt"/>
            </a:endParaRPr>
          </a:p>
          <a:p>
            <a:pPr algn="just" fontAlgn="auto">
              <a:lnSpc>
                <a:spcPct val="160000"/>
              </a:lnSpc>
            </a:pPr>
            <a:r>
              <a:rPr lang="zh-CN" altLang="en-US" dirty="0">
                <a:solidFill>
                  <a:schemeClr val="tx1"/>
                </a:solidFill>
                <a:cs typeface="+mn-ea"/>
                <a:sym typeface="+mn-lt"/>
              </a:rPr>
              <a:t>（</a:t>
            </a:r>
            <a:r>
              <a:rPr lang="en-US" altLang="zh-CN" dirty="0">
                <a:solidFill>
                  <a:schemeClr val="tx1"/>
                </a:solidFill>
                <a:cs typeface="+mn-ea"/>
                <a:sym typeface="+mn-lt"/>
              </a:rPr>
              <a:t>3</a:t>
            </a:r>
            <a:r>
              <a:rPr lang="zh-CN" altLang="en-US" dirty="0">
                <a:solidFill>
                  <a:schemeClr val="tx1"/>
                </a:solidFill>
                <a:cs typeface="+mn-ea"/>
                <a:sym typeface="+mn-lt"/>
              </a:rPr>
              <a:t>）锻炼意志</a:t>
            </a:r>
            <a:endParaRPr lang="zh-CN" altLang="en-US" dirty="0">
              <a:solidFill>
                <a:schemeClr val="tx1"/>
              </a:solidFill>
              <a:cs typeface="+mn-ea"/>
              <a:sym typeface="+mn-lt"/>
            </a:endParaRPr>
          </a:p>
          <a:p>
            <a:pPr algn="just" fontAlgn="auto">
              <a:lnSpc>
                <a:spcPct val="160000"/>
              </a:lnSpc>
            </a:pPr>
            <a:r>
              <a:rPr lang="zh-CN" altLang="en-US" dirty="0">
                <a:solidFill>
                  <a:schemeClr val="tx1"/>
                </a:solidFill>
                <a:cs typeface="+mn-ea"/>
                <a:sym typeface="+mn-lt"/>
              </a:rPr>
              <a:t>（</a:t>
            </a:r>
            <a:r>
              <a:rPr lang="en-US" altLang="zh-CN" dirty="0">
                <a:solidFill>
                  <a:schemeClr val="tx1"/>
                </a:solidFill>
                <a:cs typeface="+mn-ea"/>
                <a:sym typeface="+mn-lt"/>
              </a:rPr>
              <a:t>4</a:t>
            </a:r>
            <a:r>
              <a:rPr lang="zh-CN" altLang="en-US" dirty="0">
                <a:solidFill>
                  <a:schemeClr val="tx1"/>
                </a:solidFill>
                <a:cs typeface="+mn-ea"/>
                <a:sym typeface="+mn-lt"/>
              </a:rPr>
              <a:t>）培养独立能力</a:t>
            </a:r>
            <a:endParaRPr lang="zh-CN" altLang="en-US" dirty="0">
              <a:solidFill>
                <a:schemeClr val="tx1"/>
              </a:solidFill>
              <a:cs typeface="+mn-ea"/>
              <a:sym typeface="+mn-lt"/>
            </a:endParaRPr>
          </a:p>
          <a:p>
            <a:pPr algn="just" fontAlgn="auto">
              <a:lnSpc>
                <a:spcPct val="160000"/>
              </a:lnSpc>
            </a:pPr>
            <a:r>
              <a:rPr lang="zh-CN" altLang="en-US" dirty="0">
                <a:solidFill>
                  <a:schemeClr val="tx1"/>
                </a:solidFill>
                <a:cs typeface="+mn-ea"/>
                <a:sym typeface="+mn-lt"/>
              </a:rPr>
              <a:t>（</a:t>
            </a:r>
            <a:r>
              <a:rPr lang="en-US" altLang="zh-CN" dirty="0">
                <a:solidFill>
                  <a:schemeClr val="tx1"/>
                </a:solidFill>
                <a:cs typeface="+mn-ea"/>
                <a:sym typeface="+mn-lt"/>
              </a:rPr>
              <a:t>5</a:t>
            </a:r>
            <a:r>
              <a:rPr lang="zh-CN" altLang="en-US" dirty="0">
                <a:solidFill>
                  <a:schemeClr val="tx1"/>
                </a:solidFill>
                <a:cs typeface="+mn-ea"/>
                <a:sym typeface="+mn-lt"/>
              </a:rPr>
              <a:t>）塑造良好品质</a:t>
            </a:r>
            <a:endParaRPr lang="zh-CN" altLang="en-US" dirty="0">
              <a:solidFill>
                <a:schemeClr val="tx1"/>
              </a:solidFill>
              <a:cs typeface="+mn-ea"/>
              <a:sym typeface="+mn-lt"/>
            </a:endParaRPr>
          </a:p>
        </p:txBody>
      </p:sp>
      <p:pic>
        <p:nvPicPr>
          <p:cNvPr id="111" name="图片 110"/>
          <p:cNvPicPr/>
          <p:nvPr/>
        </p:nvPicPr>
        <p:blipFill>
          <a:blip r:embed="rId4"/>
          <a:stretch>
            <a:fillRect/>
          </a:stretch>
        </p:blipFill>
        <p:spPr>
          <a:xfrm>
            <a:off x="959485" y="1911350"/>
            <a:ext cx="4178300" cy="406908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wipe(up)">
                                      <p:cBhvr>
                                        <p:cTn id="14" dur="500"/>
                                        <p:tgtEl>
                                          <p:spTgt spid="52"/>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1000"/>
                                        <p:tgtEl>
                                          <p:spTgt spid="54"/>
                                        </p:tgtEl>
                                      </p:cBhvr>
                                    </p:animEffect>
                                    <p:anim calcmode="lin" valueType="num">
                                      <p:cBhvr>
                                        <p:cTn id="18" dur="1000" fill="hold"/>
                                        <p:tgtEl>
                                          <p:spTgt spid="54"/>
                                        </p:tgtEl>
                                        <p:attrNameLst>
                                          <p:attrName>ppt_x</p:attrName>
                                        </p:attrNameLst>
                                      </p:cBhvr>
                                      <p:tavLst>
                                        <p:tav tm="0">
                                          <p:val>
                                            <p:strVal val="#ppt_x"/>
                                          </p:val>
                                        </p:tav>
                                        <p:tav tm="100000">
                                          <p:val>
                                            <p:strVal val="#ppt_x"/>
                                          </p:val>
                                        </p:tav>
                                      </p:tavLst>
                                    </p:anim>
                                    <p:anim calcmode="lin" valueType="num">
                                      <p:cBhvr>
                                        <p:cTn id="1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2" grpId="0" bldLvl="0" animBg="1"/>
      <p:bldP spid="54"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102253"/>
          <p:cNvSpPr/>
          <p:nvPr>
            <p:custDataLst>
              <p:tags r:id="rId1"/>
            </p:custDataLst>
          </p:nvPr>
        </p:nvSpPr>
        <p:spPr bwMode="auto">
          <a:xfrm>
            <a:off x="0" y="1338"/>
            <a:ext cx="12192000" cy="114776"/>
          </a:xfrm>
          <a:prstGeom prst="rect">
            <a:avLst/>
          </a:prstGeom>
          <a:solidFill>
            <a:srgbClr val="FFCC00"/>
          </a:solidFill>
          <a:ln>
            <a:noFill/>
          </a:ln>
          <a:effectLst/>
        </p:spPr>
        <p:txBody>
          <a:bodyPr vert="horz" wrap="square" lIns="91404" tIns="45702" rIns="91404" bIns="45702"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C4261D"/>
              </a:solidFill>
              <a:effectLst/>
              <a:uLnTx/>
              <a:uFillTx/>
              <a:cs typeface="+mn-ea"/>
              <a:sym typeface="+mn-lt"/>
            </a:endParaRPr>
          </a:p>
        </p:txBody>
      </p:sp>
      <p:sp>
        <p:nvSpPr>
          <p:cNvPr id="17" name="PA-102254"/>
          <p:cNvSpPr/>
          <p:nvPr>
            <p:custDataLst>
              <p:tags r:id="rId2"/>
            </p:custDataLst>
          </p:nvPr>
        </p:nvSpPr>
        <p:spPr bwMode="auto">
          <a:xfrm>
            <a:off x="0" y="6772729"/>
            <a:ext cx="12192000" cy="114776"/>
          </a:xfrm>
          <a:prstGeom prst="rect">
            <a:avLst/>
          </a:prstGeom>
          <a:solidFill>
            <a:srgbClr val="FFCC00"/>
          </a:solidFill>
          <a:ln>
            <a:noFill/>
          </a:ln>
          <a:effectLst/>
        </p:spPr>
        <p:txBody>
          <a:bodyPr vert="horz" wrap="square" lIns="91404" tIns="45702" rIns="91404" bIns="45702"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C4261D"/>
              </a:solidFill>
              <a:effectLst/>
              <a:uLnTx/>
              <a:uFillTx/>
              <a:cs typeface="+mn-ea"/>
              <a:sym typeface="+mn-lt"/>
            </a:endParaRPr>
          </a:p>
        </p:txBody>
      </p:sp>
      <p:pic>
        <p:nvPicPr>
          <p:cNvPr id="71" name="PA-102255"/>
          <p:cNvPicPr>
            <a:picLocks noChangeAspect="1"/>
          </p:cNvPicPr>
          <p:nvPr>
            <p:custDataLst>
              <p:tags r:id="rId3"/>
            </p:custDataLst>
          </p:nvPr>
        </p:nvPicPr>
        <p:blipFill>
          <a:blip r:embed="rId4"/>
          <a:stretch>
            <a:fillRect/>
          </a:stretch>
        </p:blipFill>
        <p:spPr>
          <a:xfrm>
            <a:off x="10000025" y="874577"/>
            <a:ext cx="1179426" cy="1179426"/>
          </a:xfrm>
          <a:prstGeom prst="rect">
            <a:avLst/>
          </a:prstGeom>
        </p:spPr>
      </p:pic>
      <p:cxnSp>
        <p:nvCxnSpPr>
          <p:cNvPr id="81" name="PA-102257"/>
          <p:cNvCxnSpPr/>
          <p:nvPr>
            <p:custDataLst>
              <p:tags r:id="rId5"/>
            </p:custDataLst>
          </p:nvPr>
        </p:nvCxnSpPr>
        <p:spPr>
          <a:xfrm flipV="1">
            <a:off x="476515" y="2919634"/>
            <a:ext cx="10021330" cy="37069"/>
          </a:xfrm>
          <a:prstGeom prst="line">
            <a:avLst/>
          </a:prstGeom>
          <a:ln>
            <a:solidFill>
              <a:srgbClr val="FEFDF8"/>
            </a:solidFill>
          </a:ln>
        </p:spPr>
        <p:style>
          <a:lnRef idx="1">
            <a:schemeClr val="accent1"/>
          </a:lnRef>
          <a:fillRef idx="0">
            <a:schemeClr val="accent1"/>
          </a:fillRef>
          <a:effectRef idx="0">
            <a:schemeClr val="accent1"/>
          </a:effectRef>
          <a:fontRef idx="minor">
            <a:schemeClr val="tx1"/>
          </a:fontRef>
        </p:style>
      </p:cxnSp>
      <p:sp>
        <p:nvSpPr>
          <p:cNvPr id="83" name="PA-102258"/>
          <p:cNvSpPr txBox="1"/>
          <p:nvPr>
            <p:custDataLst>
              <p:tags r:id="rId6"/>
            </p:custDataLst>
          </p:nvPr>
        </p:nvSpPr>
        <p:spPr>
          <a:xfrm>
            <a:off x="732420" y="1203120"/>
            <a:ext cx="9509543" cy="521970"/>
          </a:xfrm>
          <a:prstGeom prst="rect">
            <a:avLst/>
          </a:prstGeom>
          <a:noFill/>
        </p:spPr>
        <p:txBody>
          <a:bodyPr wrap="square">
            <a:spAutoFit/>
          </a:bodyPr>
          <a:lstStyle>
            <a:defPPr>
              <a:defRPr lang="zh-CN"/>
            </a:defPPr>
            <a:lvl1pPr algn="ctr" defTabSz="913765" eaLnBrk="0" fontAlgn="base" hangingPunct="0">
              <a:spcBef>
                <a:spcPct val="0"/>
              </a:spcBef>
              <a:spcAft>
                <a:spcPct val="0"/>
              </a:spcAft>
              <a:defRPr b="1">
                <a:solidFill>
                  <a:schemeClr val="bg1"/>
                </a:solidFill>
                <a:latin typeface="微软雅黑" panose="020B0503020204020204" charset="-122"/>
                <a:ea typeface="微软雅黑" panose="020B0503020204020204" charset="-122"/>
              </a:defRPr>
            </a:lvl1pPr>
          </a:lstStyle>
          <a:p>
            <a:pPr algn="l"/>
            <a:r>
              <a:rPr lang="zh-CN" altLang="en-US" sz="2800" kern="0" dirty="0">
                <a:solidFill>
                  <a:schemeClr val="accent1"/>
                </a:solidFill>
                <a:effectLst>
                  <a:outerShdw blurRad="38100" dist="25400" dir="5400000" algn="ctr" rotWithShape="0">
                    <a:srgbClr val="6E747A">
                      <a:alpha val="43000"/>
                    </a:srgbClr>
                  </a:outerShdw>
                </a:effectLst>
                <a:latin typeface="+mn-lt"/>
                <a:ea typeface="+mn-ea"/>
                <a:cs typeface="+mn-ea"/>
                <a:sym typeface="+mn-lt"/>
              </a:rPr>
              <a:t>案例：</a:t>
            </a:r>
            <a:r>
              <a:rPr lang="en-US" altLang="zh-CN" sz="2800" kern="0" dirty="0">
                <a:solidFill>
                  <a:schemeClr val="accent1"/>
                </a:solidFill>
                <a:effectLst>
                  <a:outerShdw blurRad="38100" dist="25400" dir="5400000" algn="ctr" rotWithShape="0">
                    <a:srgbClr val="6E747A">
                      <a:alpha val="43000"/>
                    </a:srgbClr>
                  </a:outerShdw>
                </a:effectLst>
                <a:latin typeface="+mn-lt"/>
                <a:ea typeface="+mn-ea"/>
                <a:cs typeface="+mn-ea"/>
                <a:sym typeface="+mn-lt"/>
              </a:rPr>
              <a:t>90</a:t>
            </a:r>
            <a:r>
              <a:rPr lang="zh-CN" altLang="en-US" sz="2800" kern="0" dirty="0">
                <a:solidFill>
                  <a:schemeClr val="accent1"/>
                </a:solidFill>
                <a:effectLst>
                  <a:outerShdw blurRad="38100" dist="25400" dir="5400000" algn="ctr" rotWithShape="0">
                    <a:srgbClr val="6E747A">
                      <a:alpha val="43000"/>
                    </a:srgbClr>
                  </a:outerShdw>
                </a:effectLst>
                <a:latin typeface="+mn-lt"/>
                <a:ea typeface="+mn-ea"/>
                <a:cs typeface="+mn-ea"/>
                <a:sym typeface="+mn-lt"/>
              </a:rPr>
              <a:t>后女大学生获得最佳劳动就业奖</a:t>
            </a:r>
            <a:endParaRPr lang="zh-CN" altLang="en-US" sz="2800" kern="0" dirty="0">
              <a:solidFill>
                <a:schemeClr val="accent1"/>
              </a:solidFill>
              <a:effectLst>
                <a:outerShdw blurRad="38100" dist="25400" dir="5400000" algn="ctr" rotWithShape="0">
                  <a:srgbClr val="6E747A">
                    <a:alpha val="43000"/>
                  </a:srgbClr>
                </a:outerShdw>
              </a:effectLst>
              <a:latin typeface="+mn-lt"/>
              <a:ea typeface="+mn-ea"/>
              <a:cs typeface="+mn-ea"/>
              <a:sym typeface="+mn-lt"/>
            </a:endParaRPr>
          </a:p>
        </p:txBody>
      </p:sp>
      <p:grpSp>
        <p:nvGrpSpPr>
          <p:cNvPr id="19" name="PA-102262"/>
          <p:cNvGrpSpPr>
            <a:grpSpLocks noChangeAspect="1"/>
          </p:cNvGrpSpPr>
          <p:nvPr>
            <p:custDataLst>
              <p:tags r:id="rId7"/>
            </p:custDataLst>
          </p:nvPr>
        </p:nvGrpSpPr>
        <p:grpSpPr bwMode="auto">
          <a:xfrm>
            <a:off x="9775190" y="2670810"/>
            <a:ext cx="2320925" cy="2425065"/>
            <a:chOff x="5328" y="871"/>
            <a:chExt cx="2352" cy="2250"/>
          </a:xfrm>
        </p:grpSpPr>
        <p:sp>
          <p:nvSpPr>
            <p:cNvPr id="20" name="PA-AutoShape 3"/>
            <p:cNvSpPr>
              <a:spLocks noChangeAspect="1" noChangeArrowheads="1" noTextEdit="1"/>
            </p:cNvSpPr>
            <p:nvPr>
              <p:custDataLst>
                <p:tags r:id="rId8"/>
              </p:custDataLst>
            </p:nvPr>
          </p:nvSpPr>
          <p:spPr bwMode="auto">
            <a:xfrm>
              <a:off x="5328" y="871"/>
              <a:ext cx="2352" cy="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21" name="PA-任意多边形 5"/>
            <p:cNvSpPr>
              <a:spLocks noEditPoints="1"/>
            </p:cNvSpPr>
            <p:nvPr>
              <p:custDataLst>
                <p:tags r:id="rId9"/>
              </p:custDataLst>
            </p:nvPr>
          </p:nvSpPr>
          <p:spPr bwMode="auto">
            <a:xfrm>
              <a:off x="5457" y="871"/>
              <a:ext cx="2224" cy="2237"/>
            </a:xfrm>
            <a:custGeom>
              <a:avLst/>
              <a:gdLst>
                <a:gd name="T0" fmla="*/ 5273 w 7768"/>
                <a:gd name="T1" fmla="*/ 6394 h 7828"/>
                <a:gd name="T2" fmla="*/ 3725 w 7768"/>
                <a:gd name="T3" fmla="*/ 5088 h 7828"/>
                <a:gd name="T4" fmla="*/ 3726 w 7768"/>
                <a:gd name="T5" fmla="*/ 5092 h 7828"/>
                <a:gd name="T6" fmla="*/ 6785 w 7768"/>
                <a:gd name="T7" fmla="*/ 4840 h 7828"/>
                <a:gd name="T8" fmla="*/ 3730 w 7768"/>
                <a:gd name="T9" fmla="*/ 4870 h 7828"/>
                <a:gd name="T10" fmla="*/ 1519 w 7768"/>
                <a:gd name="T11" fmla="*/ 1932 h 7828"/>
                <a:gd name="T12" fmla="*/ 1520 w 7768"/>
                <a:gd name="T13" fmla="*/ 1673 h 7828"/>
                <a:gd name="T14" fmla="*/ 1519 w 7768"/>
                <a:gd name="T15" fmla="*/ 1932 h 7828"/>
                <a:gd name="T16" fmla="*/ 4467 w 7768"/>
                <a:gd name="T17" fmla="*/ 131 h 7828"/>
                <a:gd name="T18" fmla="*/ 4380 w 7768"/>
                <a:gd name="T19" fmla="*/ 186 h 7828"/>
                <a:gd name="T20" fmla="*/ 4341 w 7768"/>
                <a:gd name="T21" fmla="*/ 216 h 7828"/>
                <a:gd name="T22" fmla="*/ 4221 w 7768"/>
                <a:gd name="T23" fmla="*/ 536 h 7828"/>
                <a:gd name="T24" fmla="*/ 4163 w 7768"/>
                <a:gd name="T25" fmla="*/ 657 h 7828"/>
                <a:gd name="T26" fmla="*/ 4147 w 7768"/>
                <a:gd name="T27" fmla="*/ 1871 h 7828"/>
                <a:gd name="T28" fmla="*/ 4812 w 7768"/>
                <a:gd name="T29" fmla="*/ 3005 h 7828"/>
                <a:gd name="T30" fmla="*/ 4563 w 7768"/>
                <a:gd name="T31" fmla="*/ 3307 h 7828"/>
                <a:gd name="T32" fmla="*/ 4154 w 7768"/>
                <a:gd name="T33" fmla="*/ 3447 h 7828"/>
                <a:gd name="T34" fmla="*/ 3778 w 7768"/>
                <a:gd name="T35" fmla="*/ 3449 h 7828"/>
                <a:gd name="T36" fmla="*/ 3058 w 7768"/>
                <a:gd name="T37" fmla="*/ 1784 h 7828"/>
                <a:gd name="T38" fmla="*/ 2124 w 7768"/>
                <a:gd name="T39" fmla="*/ 1876 h 7828"/>
                <a:gd name="T40" fmla="*/ 1872 w 7768"/>
                <a:gd name="T41" fmla="*/ 1868 h 7828"/>
                <a:gd name="T42" fmla="*/ 1475 w 7768"/>
                <a:gd name="T43" fmla="*/ 1582 h 7828"/>
                <a:gd name="T44" fmla="*/ 1044 w 7768"/>
                <a:gd name="T45" fmla="*/ 2035 h 7828"/>
                <a:gd name="T46" fmla="*/ 1041 w 7768"/>
                <a:gd name="T47" fmla="*/ 2191 h 7828"/>
                <a:gd name="T48" fmla="*/ 184 w 7768"/>
                <a:gd name="T49" fmla="*/ 3810 h 7828"/>
                <a:gd name="T50" fmla="*/ 228 w 7768"/>
                <a:gd name="T51" fmla="*/ 4118 h 7828"/>
                <a:gd name="T52" fmla="*/ 145 w 7768"/>
                <a:gd name="T53" fmla="*/ 4149 h 7828"/>
                <a:gd name="T54" fmla="*/ 184 w 7768"/>
                <a:gd name="T55" fmla="*/ 4457 h 7828"/>
                <a:gd name="T56" fmla="*/ 217 w 7768"/>
                <a:gd name="T57" fmla="*/ 4485 h 7828"/>
                <a:gd name="T58" fmla="*/ 274 w 7768"/>
                <a:gd name="T59" fmla="*/ 4791 h 7828"/>
                <a:gd name="T60" fmla="*/ 362 w 7768"/>
                <a:gd name="T61" fmla="*/ 4784 h 7828"/>
                <a:gd name="T62" fmla="*/ 407 w 7768"/>
                <a:gd name="T63" fmla="*/ 5059 h 7828"/>
                <a:gd name="T64" fmla="*/ 1041 w 7768"/>
                <a:gd name="T65" fmla="*/ 6087 h 7828"/>
                <a:gd name="T66" fmla="*/ 1964 w 7768"/>
                <a:gd name="T67" fmla="*/ 5980 h 7828"/>
                <a:gd name="T68" fmla="*/ 3746 w 7768"/>
                <a:gd name="T69" fmla="*/ 5541 h 7828"/>
                <a:gd name="T70" fmla="*/ 3697 w 7768"/>
                <a:gd name="T71" fmla="*/ 7155 h 7828"/>
                <a:gd name="T72" fmla="*/ 6830 w 7768"/>
                <a:gd name="T73" fmla="*/ 7763 h 7828"/>
                <a:gd name="T74" fmla="*/ 7467 w 7768"/>
                <a:gd name="T75" fmla="*/ 5958 h 7828"/>
                <a:gd name="T76" fmla="*/ 7273 w 7768"/>
                <a:gd name="T77" fmla="*/ 3765 h 7828"/>
                <a:gd name="T78" fmla="*/ 7053 w 7768"/>
                <a:gd name="T79" fmla="*/ 3502 h 7828"/>
                <a:gd name="T80" fmla="*/ 6854 w 7768"/>
                <a:gd name="T81" fmla="*/ 3450 h 7828"/>
                <a:gd name="T82" fmla="*/ 6353 w 7768"/>
                <a:gd name="T83" fmla="*/ 3447 h 7828"/>
                <a:gd name="T84" fmla="*/ 5954 w 7768"/>
                <a:gd name="T85" fmla="*/ 3301 h 7828"/>
                <a:gd name="T86" fmla="*/ 5941 w 7768"/>
                <a:gd name="T87" fmla="*/ 3301 h 7828"/>
                <a:gd name="T88" fmla="*/ 5733 w 7768"/>
                <a:gd name="T89" fmla="*/ 2927 h 7828"/>
                <a:gd name="T90" fmla="*/ 6592 w 7768"/>
                <a:gd name="T91" fmla="*/ 1606 h 7828"/>
                <a:gd name="T92" fmla="*/ 6524 w 7768"/>
                <a:gd name="T93" fmla="*/ 1248 h 7828"/>
                <a:gd name="T94" fmla="*/ 6343 w 7768"/>
                <a:gd name="T95" fmla="*/ 589 h 7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768" h="7828">
                  <a:moveTo>
                    <a:pt x="5273" y="6394"/>
                  </a:moveTo>
                  <a:cubicBezTo>
                    <a:pt x="5273" y="6394"/>
                    <a:pt x="5273" y="6394"/>
                    <a:pt x="5273" y="6394"/>
                  </a:cubicBezTo>
                  <a:cubicBezTo>
                    <a:pt x="5273" y="6394"/>
                    <a:pt x="5273" y="6394"/>
                    <a:pt x="5273" y="6394"/>
                  </a:cubicBezTo>
                  <a:cubicBezTo>
                    <a:pt x="5273" y="6394"/>
                    <a:pt x="5273" y="6394"/>
                    <a:pt x="5273" y="6394"/>
                  </a:cubicBezTo>
                  <a:moveTo>
                    <a:pt x="3726" y="5092"/>
                  </a:moveTo>
                  <a:cubicBezTo>
                    <a:pt x="3725" y="5088"/>
                    <a:pt x="3725" y="5088"/>
                    <a:pt x="3725" y="5088"/>
                  </a:cubicBezTo>
                  <a:cubicBezTo>
                    <a:pt x="3754" y="5090"/>
                    <a:pt x="3754" y="5090"/>
                    <a:pt x="3754" y="5090"/>
                  </a:cubicBezTo>
                  <a:cubicBezTo>
                    <a:pt x="3752" y="5090"/>
                    <a:pt x="3750" y="5090"/>
                    <a:pt x="3749" y="5090"/>
                  </a:cubicBezTo>
                  <a:cubicBezTo>
                    <a:pt x="3741" y="5090"/>
                    <a:pt x="3733" y="5090"/>
                    <a:pt x="3726" y="5092"/>
                  </a:cubicBezTo>
                  <a:moveTo>
                    <a:pt x="6877" y="5059"/>
                  </a:moveTo>
                  <a:cubicBezTo>
                    <a:pt x="6789" y="5052"/>
                    <a:pt x="6789" y="5052"/>
                    <a:pt x="6789" y="5052"/>
                  </a:cubicBezTo>
                  <a:cubicBezTo>
                    <a:pt x="6787" y="4980"/>
                    <a:pt x="6786" y="4910"/>
                    <a:pt x="6785" y="4840"/>
                  </a:cubicBezTo>
                  <a:cubicBezTo>
                    <a:pt x="6877" y="5059"/>
                    <a:pt x="6877" y="5059"/>
                    <a:pt x="6877" y="5059"/>
                  </a:cubicBezTo>
                  <a:moveTo>
                    <a:pt x="3767" y="4872"/>
                  </a:moveTo>
                  <a:cubicBezTo>
                    <a:pt x="3730" y="4870"/>
                    <a:pt x="3730" y="4870"/>
                    <a:pt x="3730" y="4870"/>
                  </a:cubicBezTo>
                  <a:cubicBezTo>
                    <a:pt x="3771" y="4792"/>
                    <a:pt x="3771" y="4792"/>
                    <a:pt x="3771" y="4792"/>
                  </a:cubicBezTo>
                  <a:cubicBezTo>
                    <a:pt x="3770" y="4819"/>
                    <a:pt x="3768" y="4846"/>
                    <a:pt x="3767" y="4872"/>
                  </a:cubicBezTo>
                  <a:moveTo>
                    <a:pt x="1519" y="1932"/>
                  </a:moveTo>
                  <a:cubicBezTo>
                    <a:pt x="1459" y="1932"/>
                    <a:pt x="1405" y="1889"/>
                    <a:pt x="1393" y="1828"/>
                  </a:cubicBezTo>
                  <a:cubicBezTo>
                    <a:pt x="1379" y="1758"/>
                    <a:pt x="1424" y="1690"/>
                    <a:pt x="1494" y="1676"/>
                  </a:cubicBezTo>
                  <a:cubicBezTo>
                    <a:pt x="1503" y="1674"/>
                    <a:pt x="1511" y="1673"/>
                    <a:pt x="1520" y="1673"/>
                  </a:cubicBezTo>
                  <a:cubicBezTo>
                    <a:pt x="1580" y="1673"/>
                    <a:pt x="1634" y="1716"/>
                    <a:pt x="1646" y="1777"/>
                  </a:cubicBezTo>
                  <a:cubicBezTo>
                    <a:pt x="1660" y="1847"/>
                    <a:pt x="1615" y="1915"/>
                    <a:pt x="1545" y="1929"/>
                  </a:cubicBezTo>
                  <a:cubicBezTo>
                    <a:pt x="1537" y="1931"/>
                    <a:pt x="1528" y="1932"/>
                    <a:pt x="1519" y="1932"/>
                  </a:cubicBezTo>
                  <a:moveTo>
                    <a:pt x="5512" y="0"/>
                  </a:moveTo>
                  <a:cubicBezTo>
                    <a:pt x="5121" y="0"/>
                    <a:pt x="4732" y="80"/>
                    <a:pt x="4679" y="99"/>
                  </a:cubicBezTo>
                  <a:cubicBezTo>
                    <a:pt x="4619" y="121"/>
                    <a:pt x="4534" y="128"/>
                    <a:pt x="4467" y="131"/>
                  </a:cubicBezTo>
                  <a:cubicBezTo>
                    <a:pt x="4448" y="131"/>
                    <a:pt x="4431" y="132"/>
                    <a:pt x="4415" y="132"/>
                  </a:cubicBezTo>
                  <a:cubicBezTo>
                    <a:pt x="4381" y="132"/>
                    <a:pt x="4358" y="130"/>
                    <a:pt x="4358" y="130"/>
                  </a:cubicBezTo>
                  <a:cubicBezTo>
                    <a:pt x="4361" y="141"/>
                    <a:pt x="4370" y="164"/>
                    <a:pt x="4380" y="186"/>
                  </a:cubicBezTo>
                  <a:cubicBezTo>
                    <a:pt x="4390" y="209"/>
                    <a:pt x="4400" y="230"/>
                    <a:pt x="4400" y="230"/>
                  </a:cubicBezTo>
                  <a:cubicBezTo>
                    <a:pt x="4399" y="230"/>
                    <a:pt x="4398" y="231"/>
                    <a:pt x="4397" y="231"/>
                  </a:cubicBezTo>
                  <a:cubicBezTo>
                    <a:pt x="4384" y="231"/>
                    <a:pt x="4364" y="225"/>
                    <a:pt x="4341" y="216"/>
                  </a:cubicBezTo>
                  <a:cubicBezTo>
                    <a:pt x="4251" y="183"/>
                    <a:pt x="4105" y="104"/>
                    <a:pt x="4105" y="104"/>
                  </a:cubicBezTo>
                  <a:cubicBezTo>
                    <a:pt x="4089" y="225"/>
                    <a:pt x="4118" y="333"/>
                    <a:pt x="4151" y="411"/>
                  </a:cubicBezTo>
                  <a:cubicBezTo>
                    <a:pt x="4184" y="489"/>
                    <a:pt x="4221" y="536"/>
                    <a:pt x="4221" y="536"/>
                  </a:cubicBezTo>
                  <a:cubicBezTo>
                    <a:pt x="4219" y="536"/>
                    <a:pt x="4217" y="536"/>
                    <a:pt x="4214" y="536"/>
                  </a:cubicBezTo>
                  <a:cubicBezTo>
                    <a:pt x="4184" y="536"/>
                    <a:pt x="4121" y="510"/>
                    <a:pt x="4121" y="510"/>
                  </a:cubicBezTo>
                  <a:cubicBezTo>
                    <a:pt x="4142" y="610"/>
                    <a:pt x="4163" y="657"/>
                    <a:pt x="4163" y="657"/>
                  </a:cubicBezTo>
                  <a:cubicBezTo>
                    <a:pt x="4020" y="761"/>
                    <a:pt x="3976" y="1043"/>
                    <a:pt x="3967" y="1289"/>
                  </a:cubicBezTo>
                  <a:cubicBezTo>
                    <a:pt x="3918" y="1339"/>
                    <a:pt x="3907" y="1468"/>
                    <a:pt x="3945" y="1607"/>
                  </a:cubicBezTo>
                  <a:cubicBezTo>
                    <a:pt x="3988" y="1760"/>
                    <a:pt x="4075" y="1871"/>
                    <a:pt x="4147" y="1871"/>
                  </a:cubicBezTo>
                  <a:cubicBezTo>
                    <a:pt x="4153" y="1871"/>
                    <a:pt x="4159" y="1870"/>
                    <a:pt x="4164" y="1869"/>
                  </a:cubicBezTo>
                  <a:cubicBezTo>
                    <a:pt x="4275" y="2312"/>
                    <a:pt x="4512" y="2720"/>
                    <a:pt x="4812" y="2933"/>
                  </a:cubicBezTo>
                  <a:cubicBezTo>
                    <a:pt x="4812" y="3005"/>
                    <a:pt x="4812" y="3005"/>
                    <a:pt x="4812" y="3005"/>
                  </a:cubicBezTo>
                  <a:cubicBezTo>
                    <a:pt x="4809" y="3005"/>
                    <a:pt x="4809" y="3005"/>
                    <a:pt x="4809" y="3005"/>
                  </a:cubicBezTo>
                  <a:cubicBezTo>
                    <a:pt x="4771" y="3091"/>
                    <a:pt x="4716" y="3168"/>
                    <a:pt x="4650" y="3233"/>
                  </a:cubicBezTo>
                  <a:cubicBezTo>
                    <a:pt x="4623" y="3260"/>
                    <a:pt x="4594" y="3284"/>
                    <a:pt x="4563" y="3307"/>
                  </a:cubicBezTo>
                  <a:cubicBezTo>
                    <a:pt x="4455" y="3370"/>
                    <a:pt x="4455" y="3370"/>
                    <a:pt x="4455" y="3370"/>
                  </a:cubicBezTo>
                  <a:cubicBezTo>
                    <a:pt x="4454" y="3370"/>
                    <a:pt x="4454" y="3369"/>
                    <a:pt x="4453" y="3368"/>
                  </a:cubicBezTo>
                  <a:cubicBezTo>
                    <a:pt x="4362" y="3414"/>
                    <a:pt x="4261" y="3442"/>
                    <a:pt x="4154" y="3447"/>
                  </a:cubicBezTo>
                  <a:cubicBezTo>
                    <a:pt x="4154" y="3447"/>
                    <a:pt x="4154" y="3447"/>
                    <a:pt x="4154" y="3447"/>
                  </a:cubicBezTo>
                  <a:cubicBezTo>
                    <a:pt x="3778" y="3447"/>
                    <a:pt x="3778" y="3447"/>
                    <a:pt x="3778" y="3447"/>
                  </a:cubicBezTo>
                  <a:cubicBezTo>
                    <a:pt x="3778" y="3448"/>
                    <a:pt x="3778" y="3449"/>
                    <a:pt x="3778" y="3449"/>
                  </a:cubicBezTo>
                  <a:cubicBezTo>
                    <a:pt x="3776" y="3449"/>
                    <a:pt x="3773" y="3449"/>
                    <a:pt x="3771" y="3449"/>
                  </a:cubicBezTo>
                  <a:cubicBezTo>
                    <a:pt x="3632" y="3449"/>
                    <a:pt x="3508" y="3512"/>
                    <a:pt x="3427" y="3611"/>
                  </a:cubicBezTo>
                  <a:cubicBezTo>
                    <a:pt x="3058" y="1784"/>
                    <a:pt x="3058" y="1784"/>
                    <a:pt x="3058" y="1784"/>
                  </a:cubicBezTo>
                  <a:cubicBezTo>
                    <a:pt x="2124" y="1973"/>
                    <a:pt x="2124" y="1973"/>
                    <a:pt x="2124" y="1973"/>
                  </a:cubicBezTo>
                  <a:cubicBezTo>
                    <a:pt x="2119" y="1955"/>
                    <a:pt x="2115" y="1939"/>
                    <a:pt x="2112" y="1925"/>
                  </a:cubicBezTo>
                  <a:cubicBezTo>
                    <a:pt x="2123" y="1912"/>
                    <a:pt x="2128" y="1894"/>
                    <a:pt x="2124" y="1876"/>
                  </a:cubicBezTo>
                  <a:cubicBezTo>
                    <a:pt x="2119" y="1848"/>
                    <a:pt x="2094" y="1829"/>
                    <a:pt x="2067" y="1829"/>
                  </a:cubicBezTo>
                  <a:cubicBezTo>
                    <a:pt x="2063" y="1829"/>
                    <a:pt x="2060" y="1830"/>
                    <a:pt x="2056" y="1830"/>
                  </a:cubicBezTo>
                  <a:cubicBezTo>
                    <a:pt x="1872" y="1868"/>
                    <a:pt x="1872" y="1868"/>
                    <a:pt x="1872" y="1868"/>
                  </a:cubicBezTo>
                  <a:cubicBezTo>
                    <a:pt x="1867" y="1842"/>
                    <a:pt x="1867" y="1842"/>
                    <a:pt x="1867" y="1842"/>
                  </a:cubicBezTo>
                  <a:cubicBezTo>
                    <a:pt x="1835" y="1685"/>
                    <a:pt x="1696" y="1576"/>
                    <a:pt x="1541" y="1576"/>
                  </a:cubicBezTo>
                  <a:cubicBezTo>
                    <a:pt x="1519" y="1576"/>
                    <a:pt x="1497" y="1578"/>
                    <a:pt x="1475" y="1582"/>
                  </a:cubicBezTo>
                  <a:cubicBezTo>
                    <a:pt x="1295" y="1619"/>
                    <a:pt x="1179" y="1794"/>
                    <a:pt x="1215" y="1974"/>
                  </a:cubicBezTo>
                  <a:cubicBezTo>
                    <a:pt x="1220" y="1999"/>
                    <a:pt x="1220" y="1999"/>
                    <a:pt x="1220" y="1999"/>
                  </a:cubicBezTo>
                  <a:cubicBezTo>
                    <a:pt x="1044" y="2035"/>
                    <a:pt x="1044" y="2035"/>
                    <a:pt x="1044" y="2035"/>
                  </a:cubicBezTo>
                  <a:cubicBezTo>
                    <a:pt x="1012" y="2041"/>
                    <a:pt x="992" y="2072"/>
                    <a:pt x="998" y="2104"/>
                  </a:cubicBezTo>
                  <a:cubicBezTo>
                    <a:pt x="1002" y="2123"/>
                    <a:pt x="1016" y="2139"/>
                    <a:pt x="1033" y="2146"/>
                  </a:cubicBezTo>
                  <a:cubicBezTo>
                    <a:pt x="1036" y="2159"/>
                    <a:pt x="1039" y="2174"/>
                    <a:pt x="1041" y="2191"/>
                  </a:cubicBezTo>
                  <a:cubicBezTo>
                    <a:pt x="102" y="2381"/>
                    <a:pt x="102" y="2381"/>
                    <a:pt x="102" y="2381"/>
                  </a:cubicBezTo>
                  <a:cubicBezTo>
                    <a:pt x="385" y="3782"/>
                    <a:pt x="385" y="3782"/>
                    <a:pt x="385" y="3782"/>
                  </a:cubicBezTo>
                  <a:cubicBezTo>
                    <a:pt x="184" y="3810"/>
                    <a:pt x="184" y="3810"/>
                    <a:pt x="184" y="3810"/>
                  </a:cubicBezTo>
                  <a:cubicBezTo>
                    <a:pt x="99" y="3823"/>
                    <a:pt x="40" y="3901"/>
                    <a:pt x="52" y="3986"/>
                  </a:cubicBezTo>
                  <a:cubicBezTo>
                    <a:pt x="63" y="4064"/>
                    <a:pt x="130" y="4120"/>
                    <a:pt x="206" y="4120"/>
                  </a:cubicBezTo>
                  <a:cubicBezTo>
                    <a:pt x="213" y="4120"/>
                    <a:pt x="221" y="4120"/>
                    <a:pt x="228" y="4118"/>
                  </a:cubicBezTo>
                  <a:cubicBezTo>
                    <a:pt x="447" y="4087"/>
                    <a:pt x="447" y="4087"/>
                    <a:pt x="447" y="4087"/>
                  </a:cubicBezTo>
                  <a:cubicBezTo>
                    <a:pt x="451" y="4110"/>
                    <a:pt x="451" y="4110"/>
                    <a:pt x="451" y="4110"/>
                  </a:cubicBezTo>
                  <a:cubicBezTo>
                    <a:pt x="145" y="4149"/>
                    <a:pt x="145" y="4149"/>
                    <a:pt x="145" y="4149"/>
                  </a:cubicBezTo>
                  <a:cubicBezTo>
                    <a:pt x="60" y="4159"/>
                    <a:pt x="0" y="4237"/>
                    <a:pt x="10" y="4322"/>
                  </a:cubicBezTo>
                  <a:cubicBezTo>
                    <a:pt x="20" y="4401"/>
                    <a:pt x="87" y="4459"/>
                    <a:pt x="164" y="4459"/>
                  </a:cubicBezTo>
                  <a:cubicBezTo>
                    <a:pt x="171" y="4459"/>
                    <a:pt x="177" y="4458"/>
                    <a:pt x="184" y="4457"/>
                  </a:cubicBezTo>
                  <a:cubicBezTo>
                    <a:pt x="513" y="4416"/>
                    <a:pt x="513" y="4416"/>
                    <a:pt x="513" y="4416"/>
                  </a:cubicBezTo>
                  <a:cubicBezTo>
                    <a:pt x="516" y="4429"/>
                    <a:pt x="516" y="4429"/>
                    <a:pt x="516" y="4429"/>
                  </a:cubicBezTo>
                  <a:cubicBezTo>
                    <a:pt x="217" y="4485"/>
                    <a:pt x="217" y="4485"/>
                    <a:pt x="217" y="4485"/>
                  </a:cubicBezTo>
                  <a:cubicBezTo>
                    <a:pt x="132" y="4501"/>
                    <a:pt x="77" y="4583"/>
                    <a:pt x="93" y="4667"/>
                  </a:cubicBezTo>
                  <a:cubicBezTo>
                    <a:pt x="107" y="4742"/>
                    <a:pt x="172" y="4794"/>
                    <a:pt x="245" y="4794"/>
                  </a:cubicBezTo>
                  <a:cubicBezTo>
                    <a:pt x="255" y="4794"/>
                    <a:pt x="264" y="4793"/>
                    <a:pt x="274" y="4791"/>
                  </a:cubicBezTo>
                  <a:cubicBezTo>
                    <a:pt x="577" y="4734"/>
                    <a:pt x="577" y="4734"/>
                    <a:pt x="577" y="4734"/>
                  </a:cubicBezTo>
                  <a:cubicBezTo>
                    <a:pt x="580" y="4747"/>
                    <a:pt x="580" y="4747"/>
                    <a:pt x="580" y="4747"/>
                  </a:cubicBezTo>
                  <a:cubicBezTo>
                    <a:pt x="362" y="4784"/>
                    <a:pt x="362" y="4784"/>
                    <a:pt x="362" y="4784"/>
                  </a:cubicBezTo>
                  <a:cubicBezTo>
                    <a:pt x="286" y="4797"/>
                    <a:pt x="234" y="4868"/>
                    <a:pt x="247" y="4944"/>
                  </a:cubicBezTo>
                  <a:cubicBezTo>
                    <a:pt x="258" y="5012"/>
                    <a:pt x="317" y="5061"/>
                    <a:pt x="384" y="5061"/>
                  </a:cubicBezTo>
                  <a:cubicBezTo>
                    <a:pt x="392" y="5061"/>
                    <a:pt x="400" y="5060"/>
                    <a:pt x="407" y="5059"/>
                  </a:cubicBezTo>
                  <a:cubicBezTo>
                    <a:pt x="635" y="5021"/>
                    <a:pt x="635" y="5021"/>
                    <a:pt x="635" y="5021"/>
                  </a:cubicBezTo>
                  <a:cubicBezTo>
                    <a:pt x="858" y="6124"/>
                    <a:pt x="858" y="6124"/>
                    <a:pt x="858" y="6124"/>
                  </a:cubicBezTo>
                  <a:cubicBezTo>
                    <a:pt x="1041" y="6087"/>
                    <a:pt x="1041" y="6087"/>
                    <a:pt x="1041" y="6087"/>
                  </a:cubicBezTo>
                  <a:cubicBezTo>
                    <a:pt x="1084" y="6104"/>
                    <a:pt x="1130" y="6113"/>
                    <a:pt x="1177" y="6113"/>
                  </a:cubicBezTo>
                  <a:cubicBezTo>
                    <a:pt x="1198" y="6113"/>
                    <a:pt x="1220" y="6111"/>
                    <a:pt x="1242" y="6107"/>
                  </a:cubicBezTo>
                  <a:cubicBezTo>
                    <a:pt x="1964" y="5980"/>
                    <a:pt x="1964" y="5980"/>
                    <a:pt x="1964" y="5980"/>
                  </a:cubicBezTo>
                  <a:cubicBezTo>
                    <a:pt x="3090" y="5781"/>
                    <a:pt x="3090" y="5781"/>
                    <a:pt x="3090" y="5781"/>
                  </a:cubicBezTo>
                  <a:cubicBezTo>
                    <a:pt x="3190" y="5764"/>
                    <a:pt x="3277" y="5707"/>
                    <a:pt x="3334" y="5625"/>
                  </a:cubicBezTo>
                  <a:cubicBezTo>
                    <a:pt x="3746" y="5541"/>
                    <a:pt x="3746" y="5541"/>
                    <a:pt x="3746" y="5541"/>
                  </a:cubicBezTo>
                  <a:cubicBezTo>
                    <a:pt x="3731" y="6056"/>
                    <a:pt x="3731" y="6056"/>
                    <a:pt x="3731" y="6056"/>
                  </a:cubicBezTo>
                  <a:cubicBezTo>
                    <a:pt x="3717" y="6516"/>
                    <a:pt x="3717" y="6516"/>
                    <a:pt x="3717" y="6516"/>
                  </a:cubicBezTo>
                  <a:cubicBezTo>
                    <a:pt x="3697" y="7155"/>
                    <a:pt x="3697" y="7155"/>
                    <a:pt x="3697" y="7155"/>
                  </a:cubicBezTo>
                  <a:cubicBezTo>
                    <a:pt x="4115" y="7301"/>
                    <a:pt x="4565" y="7380"/>
                    <a:pt x="5033" y="7380"/>
                  </a:cubicBezTo>
                  <a:cubicBezTo>
                    <a:pt x="5568" y="7380"/>
                    <a:pt x="6079" y="7828"/>
                    <a:pt x="6547" y="7828"/>
                  </a:cubicBezTo>
                  <a:cubicBezTo>
                    <a:pt x="6643" y="7828"/>
                    <a:pt x="6738" y="7809"/>
                    <a:pt x="6830" y="7763"/>
                  </a:cubicBezTo>
                  <a:cubicBezTo>
                    <a:pt x="6812" y="5931"/>
                    <a:pt x="6812" y="5931"/>
                    <a:pt x="6812" y="5931"/>
                  </a:cubicBezTo>
                  <a:cubicBezTo>
                    <a:pt x="7447" y="5957"/>
                    <a:pt x="7447" y="5957"/>
                    <a:pt x="7447" y="5957"/>
                  </a:cubicBezTo>
                  <a:cubicBezTo>
                    <a:pt x="7454" y="5958"/>
                    <a:pt x="7460" y="5958"/>
                    <a:pt x="7467" y="5958"/>
                  </a:cubicBezTo>
                  <a:cubicBezTo>
                    <a:pt x="7628" y="5958"/>
                    <a:pt x="7764" y="5886"/>
                    <a:pt x="7764" y="5724"/>
                  </a:cubicBezTo>
                  <a:cubicBezTo>
                    <a:pt x="7764" y="5506"/>
                    <a:pt x="7768" y="5361"/>
                    <a:pt x="7731" y="5122"/>
                  </a:cubicBezTo>
                  <a:cubicBezTo>
                    <a:pt x="7273" y="3765"/>
                    <a:pt x="7273" y="3765"/>
                    <a:pt x="7273" y="3765"/>
                  </a:cubicBezTo>
                  <a:cubicBezTo>
                    <a:pt x="7273" y="3765"/>
                    <a:pt x="7273" y="3765"/>
                    <a:pt x="7273" y="3765"/>
                  </a:cubicBezTo>
                  <a:cubicBezTo>
                    <a:pt x="7268" y="3752"/>
                    <a:pt x="7262" y="3739"/>
                    <a:pt x="7256" y="3726"/>
                  </a:cubicBezTo>
                  <a:cubicBezTo>
                    <a:pt x="7209" y="3626"/>
                    <a:pt x="7136" y="3549"/>
                    <a:pt x="7053" y="3502"/>
                  </a:cubicBezTo>
                  <a:cubicBezTo>
                    <a:pt x="7036" y="3490"/>
                    <a:pt x="7014" y="3480"/>
                    <a:pt x="6989" y="3472"/>
                  </a:cubicBezTo>
                  <a:cubicBezTo>
                    <a:pt x="6948" y="3457"/>
                    <a:pt x="6906" y="3450"/>
                    <a:pt x="6864" y="3450"/>
                  </a:cubicBezTo>
                  <a:cubicBezTo>
                    <a:pt x="6860" y="3450"/>
                    <a:pt x="6857" y="3450"/>
                    <a:pt x="6854" y="3450"/>
                  </a:cubicBezTo>
                  <a:cubicBezTo>
                    <a:pt x="6821" y="3447"/>
                    <a:pt x="6795" y="3447"/>
                    <a:pt x="6783" y="3447"/>
                  </a:cubicBezTo>
                  <a:cubicBezTo>
                    <a:pt x="6780" y="3447"/>
                    <a:pt x="6778" y="3447"/>
                    <a:pt x="6778" y="3447"/>
                  </a:cubicBezTo>
                  <a:cubicBezTo>
                    <a:pt x="6353" y="3447"/>
                    <a:pt x="6353" y="3447"/>
                    <a:pt x="6353" y="3447"/>
                  </a:cubicBezTo>
                  <a:cubicBezTo>
                    <a:pt x="6353" y="3447"/>
                    <a:pt x="6353" y="3447"/>
                    <a:pt x="6353" y="3447"/>
                  </a:cubicBezTo>
                  <a:cubicBezTo>
                    <a:pt x="6268" y="3443"/>
                    <a:pt x="6188" y="3424"/>
                    <a:pt x="6113" y="3395"/>
                  </a:cubicBezTo>
                  <a:cubicBezTo>
                    <a:pt x="5954" y="3301"/>
                    <a:pt x="5954" y="3301"/>
                    <a:pt x="5954" y="3301"/>
                  </a:cubicBezTo>
                  <a:cubicBezTo>
                    <a:pt x="5953" y="3307"/>
                    <a:pt x="5953" y="3307"/>
                    <a:pt x="5953" y="3307"/>
                  </a:cubicBezTo>
                  <a:cubicBezTo>
                    <a:pt x="5942" y="3301"/>
                    <a:pt x="5942" y="3301"/>
                    <a:pt x="5942" y="3301"/>
                  </a:cubicBezTo>
                  <a:cubicBezTo>
                    <a:pt x="5941" y="3301"/>
                    <a:pt x="5941" y="3301"/>
                    <a:pt x="5941" y="3301"/>
                  </a:cubicBezTo>
                  <a:cubicBezTo>
                    <a:pt x="5858" y="3242"/>
                    <a:pt x="5787" y="3166"/>
                    <a:pt x="5733" y="3079"/>
                  </a:cubicBezTo>
                  <a:cubicBezTo>
                    <a:pt x="5733" y="2938"/>
                    <a:pt x="5733" y="2938"/>
                    <a:pt x="5733" y="2938"/>
                  </a:cubicBezTo>
                  <a:cubicBezTo>
                    <a:pt x="5733" y="2927"/>
                    <a:pt x="5733" y="2927"/>
                    <a:pt x="5733" y="2927"/>
                  </a:cubicBezTo>
                  <a:cubicBezTo>
                    <a:pt x="6030" y="2713"/>
                    <a:pt x="6264" y="2312"/>
                    <a:pt x="6375" y="1875"/>
                  </a:cubicBezTo>
                  <a:cubicBezTo>
                    <a:pt x="6377" y="1875"/>
                    <a:pt x="6379" y="1875"/>
                    <a:pt x="6381" y="1875"/>
                  </a:cubicBezTo>
                  <a:cubicBezTo>
                    <a:pt x="6460" y="1875"/>
                    <a:pt x="6551" y="1762"/>
                    <a:pt x="6592" y="1606"/>
                  </a:cubicBezTo>
                  <a:cubicBezTo>
                    <a:pt x="6636" y="1437"/>
                    <a:pt x="6604" y="1282"/>
                    <a:pt x="6521" y="1260"/>
                  </a:cubicBezTo>
                  <a:cubicBezTo>
                    <a:pt x="6518" y="1259"/>
                    <a:pt x="6514" y="1258"/>
                    <a:pt x="6511" y="1258"/>
                  </a:cubicBezTo>
                  <a:cubicBezTo>
                    <a:pt x="6517" y="1253"/>
                    <a:pt x="6522" y="1250"/>
                    <a:pt x="6524" y="1248"/>
                  </a:cubicBezTo>
                  <a:cubicBezTo>
                    <a:pt x="6525" y="1248"/>
                    <a:pt x="6526" y="1247"/>
                    <a:pt x="6526" y="1247"/>
                  </a:cubicBezTo>
                  <a:cubicBezTo>
                    <a:pt x="6525" y="1241"/>
                    <a:pt x="6524" y="1235"/>
                    <a:pt x="6523" y="1228"/>
                  </a:cubicBezTo>
                  <a:cubicBezTo>
                    <a:pt x="6494" y="857"/>
                    <a:pt x="6343" y="589"/>
                    <a:pt x="6343" y="589"/>
                  </a:cubicBezTo>
                  <a:cubicBezTo>
                    <a:pt x="6444" y="137"/>
                    <a:pt x="6022" y="11"/>
                    <a:pt x="5577" y="0"/>
                  </a:cubicBezTo>
                  <a:cubicBezTo>
                    <a:pt x="5555" y="0"/>
                    <a:pt x="5534" y="0"/>
                    <a:pt x="5512" y="0"/>
                  </a:cubicBezTo>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22" name="PA-任意多边形 6"/>
            <p:cNvSpPr/>
            <p:nvPr>
              <p:custDataLst>
                <p:tags r:id="rId10"/>
              </p:custDataLst>
            </p:nvPr>
          </p:nvSpPr>
          <p:spPr bwMode="auto">
            <a:xfrm>
              <a:off x="7267" y="2315"/>
              <a:ext cx="0" cy="0"/>
            </a:xfrm>
            <a:custGeom>
              <a:avLst/>
              <a:gdLst>
                <a:gd name="T0" fmla="*/ 2 h 2"/>
                <a:gd name="T1" fmla="*/ 0 h 2"/>
                <a:gd name="T2" fmla="*/ 1 h 2"/>
                <a:gd name="T3" fmla="*/ 2 h 2"/>
              </a:gdLst>
              <a:ahLst/>
              <a:cxnLst>
                <a:cxn ang="0">
                  <a:pos x="0" y="T0"/>
                </a:cxn>
                <a:cxn ang="0">
                  <a:pos x="0" y="T1"/>
                </a:cxn>
                <a:cxn ang="0">
                  <a:pos x="0" y="T2"/>
                </a:cxn>
                <a:cxn ang="0">
                  <a:pos x="0" y="T3"/>
                </a:cxn>
              </a:cxnLst>
              <a:rect l="0" t="0" r="r" b="b"/>
              <a:pathLst>
                <a:path h="2">
                  <a:moveTo>
                    <a:pt x="0" y="2"/>
                  </a:moveTo>
                  <a:cubicBezTo>
                    <a:pt x="0" y="2"/>
                    <a:pt x="0" y="1"/>
                    <a:pt x="0" y="0"/>
                  </a:cubicBezTo>
                  <a:cubicBezTo>
                    <a:pt x="0" y="1"/>
                    <a:pt x="0" y="1"/>
                    <a:pt x="0" y="1"/>
                  </a:cubicBezTo>
                  <a:lnTo>
                    <a:pt x="0" y="2"/>
                  </a:lnTo>
                  <a:close/>
                </a:path>
              </a:pathLst>
            </a:custGeom>
            <a:solidFill>
              <a:srgbClr val="0044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23" name="PA-矩形 7"/>
            <p:cNvSpPr>
              <a:spLocks noChangeArrowheads="1"/>
            </p:cNvSpPr>
            <p:nvPr>
              <p:custDataLst>
                <p:tags r:id="rId11"/>
              </p:custDataLst>
            </p:nvPr>
          </p:nvSpPr>
          <p:spPr bwMode="auto">
            <a:xfrm>
              <a:off x="6827" y="2875"/>
              <a:ext cx="1" cy="1"/>
            </a:xfrm>
            <a:prstGeom prst="rect">
              <a:avLst/>
            </a:prstGeom>
            <a:solidFill>
              <a:srgbClr val="53C0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24" name="PA-任意多边形 8"/>
            <p:cNvSpPr/>
            <p:nvPr>
              <p:custDataLst>
                <p:tags r:id="rId12"/>
              </p:custDataLst>
            </p:nvPr>
          </p:nvSpPr>
          <p:spPr bwMode="auto">
            <a:xfrm>
              <a:off x="5510" y="2210"/>
              <a:ext cx="378" cy="548"/>
            </a:xfrm>
            <a:custGeom>
              <a:avLst/>
              <a:gdLst>
                <a:gd name="T0" fmla="*/ 353 w 1320"/>
                <a:gd name="T1" fmla="*/ 3 h 1919"/>
                <a:gd name="T2" fmla="*/ 24 w 1320"/>
                <a:gd name="T3" fmla="*/ 420 h 1919"/>
                <a:gd name="T4" fmla="*/ 160 w 1320"/>
                <a:gd name="T5" fmla="*/ 1587 h 1919"/>
                <a:gd name="T6" fmla="*/ 309 w 1320"/>
                <a:gd name="T7" fmla="*/ 1845 h 1919"/>
                <a:gd name="T8" fmla="*/ 533 w 1320"/>
                <a:gd name="T9" fmla="*/ 1919 h 1919"/>
                <a:gd name="T10" fmla="*/ 598 w 1320"/>
                <a:gd name="T11" fmla="*/ 1913 h 1919"/>
                <a:gd name="T12" fmla="*/ 1320 w 1320"/>
                <a:gd name="T13" fmla="*/ 1786 h 1919"/>
                <a:gd name="T14" fmla="*/ 421 w 1320"/>
                <a:gd name="T15" fmla="*/ 2 h 1919"/>
                <a:gd name="T16" fmla="*/ 353 w 1320"/>
                <a:gd name="T17" fmla="*/ 3 h 1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0" h="1919">
                  <a:moveTo>
                    <a:pt x="353" y="3"/>
                  </a:moveTo>
                  <a:cubicBezTo>
                    <a:pt x="147" y="27"/>
                    <a:pt x="0" y="214"/>
                    <a:pt x="24" y="420"/>
                  </a:cubicBezTo>
                  <a:cubicBezTo>
                    <a:pt x="160" y="1587"/>
                    <a:pt x="160" y="1587"/>
                    <a:pt x="160" y="1587"/>
                  </a:cubicBezTo>
                  <a:cubicBezTo>
                    <a:pt x="172" y="1690"/>
                    <a:pt x="226" y="1783"/>
                    <a:pt x="309" y="1845"/>
                  </a:cubicBezTo>
                  <a:cubicBezTo>
                    <a:pt x="374" y="1893"/>
                    <a:pt x="453" y="1919"/>
                    <a:pt x="533" y="1919"/>
                  </a:cubicBezTo>
                  <a:cubicBezTo>
                    <a:pt x="554" y="1919"/>
                    <a:pt x="576" y="1917"/>
                    <a:pt x="598" y="1913"/>
                  </a:cubicBezTo>
                  <a:cubicBezTo>
                    <a:pt x="1320" y="1786"/>
                    <a:pt x="1320" y="1786"/>
                    <a:pt x="1320" y="1786"/>
                  </a:cubicBezTo>
                  <a:cubicBezTo>
                    <a:pt x="884" y="1284"/>
                    <a:pt x="569" y="674"/>
                    <a:pt x="421" y="2"/>
                  </a:cubicBezTo>
                  <a:cubicBezTo>
                    <a:pt x="399" y="0"/>
                    <a:pt x="376" y="1"/>
                    <a:pt x="353" y="3"/>
                  </a:cubicBezTo>
                  <a:close/>
                </a:path>
              </a:pathLst>
            </a:custGeom>
            <a:solidFill>
              <a:srgbClr val="4844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25" name="PA-任意多边形 9"/>
            <p:cNvSpPr>
              <a:spLocks noEditPoints="1"/>
            </p:cNvSpPr>
            <p:nvPr>
              <p:custDataLst>
                <p:tags r:id="rId13"/>
              </p:custDataLst>
            </p:nvPr>
          </p:nvSpPr>
          <p:spPr bwMode="auto">
            <a:xfrm>
              <a:off x="5630" y="1974"/>
              <a:ext cx="1718" cy="1147"/>
            </a:xfrm>
            <a:custGeom>
              <a:avLst/>
              <a:gdLst>
                <a:gd name="T0" fmla="*/ 5751 w 6000"/>
                <a:gd name="T1" fmla="*/ 2352 h 4013"/>
                <a:gd name="T2" fmla="*/ 5717 w 6000"/>
                <a:gd name="T3" fmla="*/ 1194 h 4013"/>
                <a:gd name="T4" fmla="*/ 5717 w 6000"/>
                <a:gd name="T5" fmla="*/ 1193 h 4013"/>
                <a:gd name="T6" fmla="*/ 5717 w 6000"/>
                <a:gd name="T7" fmla="*/ 1192 h 4013"/>
                <a:gd name="T8" fmla="*/ 5717 w 6000"/>
                <a:gd name="T9" fmla="*/ 1190 h 4013"/>
                <a:gd name="T10" fmla="*/ 5718 w 6000"/>
                <a:gd name="T11" fmla="*/ 1190 h 4013"/>
                <a:gd name="T12" fmla="*/ 6000 w 6000"/>
                <a:gd name="T13" fmla="*/ 145 h 4013"/>
                <a:gd name="T14" fmla="*/ 5713 w 6000"/>
                <a:gd name="T15" fmla="*/ 79 h 4013"/>
                <a:gd name="T16" fmla="*/ 5288 w 6000"/>
                <a:gd name="T17" fmla="*/ 79 h 4013"/>
                <a:gd name="T18" fmla="*/ 5288 w 6000"/>
                <a:gd name="T19" fmla="*/ 79 h 4013"/>
                <a:gd name="T20" fmla="*/ 4989 w 6000"/>
                <a:gd name="T21" fmla="*/ 0 h 4013"/>
                <a:gd name="T22" fmla="*/ 4987 w 6000"/>
                <a:gd name="T23" fmla="*/ 3 h 4013"/>
                <a:gd name="T24" fmla="*/ 5031 w 6000"/>
                <a:gd name="T25" fmla="*/ 29 h 4013"/>
                <a:gd name="T26" fmla="*/ 5210 w 6000"/>
                <a:gd name="T27" fmla="*/ 762 h 4013"/>
                <a:gd name="T28" fmla="*/ 4964 w 6000"/>
                <a:gd name="T29" fmla="*/ 823 h 4013"/>
                <a:gd name="T30" fmla="*/ 5128 w 6000"/>
                <a:gd name="T31" fmla="*/ 1130 h 4013"/>
                <a:gd name="T32" fmla="*/ 4296 w 6000"/>
                <a:gd name="T33" fmla="*/ 2775 h 4013"/>
                <a:gd name="T34" fmla="*/ 4208 w 6000"/>
                <a:gd name="T35" fmla="*/ 3026 h 4013"/>
                <a:gd name="T36" fmla="*/ 4062 w 6000"/>
                <a:gd name="T37" fmla="*/ 2674 h 4013"/>
                <a:gd name="T38" fmla="*/ 3935 w 6000"/>
                <a:gd name="T39" fmla="*/ 2487 h 4013"/>
                <a:gd name="T40" fmla="*/ 3249 w 6000"/>
                <a:gd name="T41" fmla="*/ 1130 h 4013"/>
                <a:gd name="T42" fmla="*/ 3412 w 6000"/>
                <a:gd name="T43" fmla="*/ 823 h 4013"/>
                <a:gd name="T44" fmla="*/ 3167 w 6000"/>
                <a:gd name="T45" fmla="*/ 762 h 4013"/>
                <a:gd name="T46" fmla="*/ 3346 w 6000"/>
                <a:gd name="T47" fmla="*/ 29 h 4013"/>
                <a:gd name="T48" fmla="*/ 3390 w 6000"/>
                <a:gd name="T49" fmla="*/ 3 h 4013"/>
                <a:gd name="T50" fmla="*/ 3388 w 6000"/>
                <a:gd name="T51" fmla="*/ 0 h 4013"/>
                <a:gd name="T52" fmla="*/ 3089 w 6000"/>
                <a:gd name="T53" fmla="*/ 79 h 4013"/>
                <a:gd name="T54" fmla="*/ 3089 w 6000"/>
                <a:gd name="T55" fmla="*/ 79 h 4013"/>
                <a:gd name="T56" fmla="*/ 2713 w 6000"/>
                <a:gd name="T57" fmla="*/ 79 h 4013"/>
                <a:gd name="T58" fmla="*/ 2713 w 6000"/>
                <a:gd name="T59" fmla="*/ 82 h 4013"/>
                <a:gd name="T60" fmla="*/ 2706 w 6000"/>
                <a:gd name="T61" fmla="*/ 81 h 4013"/>
                <a:gd name="T62" fmla="*/ 2259 w 6000"/>
                <a:gd name="T63" fmla="*/ 528 h 4013"/>
                <a:gd name="T64" fmla="*/ 2272 w 6000"/>
                <a:gd name="T65" fmla="*/ 633 h 4013"/>
                <a:gd name="T66" fmla="*/ 1713 w 6000"/>
                <a:gd name="T67" fmla="*/ 1707 h 4013"/>
                <a:gd name="T68" fmla="*/ 438 w 6000"/>
                <a:gd name="T69" fmla="*/ 1931 h 4013"/>
                <a:gd name="T70" fmla="*/ 348 w 6000"/>
                <a:gd name="T71" fmla="*/ 1159 h 4013"/>
                <a:gd name="T72" fmla="*/ 0 w 6000"/>
                <a:gd name="T73" fmla="*/ 828 h 4013"/>
                <a:gd name="T74" fmla="*/ 899 w 6000"/>
                <a:gd name="T75" fmla="*/ 2612 h 4013"/>
                <a:gd name="T76" fmla="*/ 2025 w 6000"/>
                <a:gd name="T77" fmla="*/ 2414 h 4013"/>
                <a:gd name="T78" fmla="*/ 2293 w 6000"/>
                <a:gd name="T79" fmla="*/ 2218 h 4013"/>
                <a:gd name="T80" fmla="*/ 2706 w 6000"/>
                <a:gd name="T81" fmla="*/ 1424 h 4013"/>
                <a:gd name="T82" fmla="*/ 2698 w 6000"/>
                <a:gd name="T83" fmla="*/ 1575 h 4013"/>
                <a:gd name="T84" fmla="*/ 2698 w 6000"/>
                <a:gd name="T85" fmla="*/ 1619 h 4013"/>
                <a:gd name="T86" fmla="*/ 2666 w 6000"/>
                <a:gd name="T87" fmla="*/ 2688 h 4013"/>
                <a:gd name="T88" fmla="*/ 2652 w 6000"/>
                <a:gd name="T89" fmla="*/ 3148 h 4013"/>
                <a:gd name="T90" fmla="*/ 2631 w 6000"/>
                <a:gd name="T91" fmla="*/ 3788 h 4013"/>
                <a:gd name="T92" fmla="*/ 3968 w 6000"/>
                <a:gd name="T93" fmla="*/ 4013 h 4013"/>
                <a:gd name="T94" fmla="*/ 5765 w 6000"/>
                <a:gd name="T95" fmla="*/ 3594 h 4013"/>
                <a:gd name="T96" fmla="*/ 5743 w 6000"/>
                <a:gd name="T97" fmla="*/ 2314 h 4013"/>
                <a:gd name="T98" fmla="*/ 5751 w 6000"/>
                <a:gd name="T99" fmla="*/ 2352 h 4013"/>
                <a:gd name="T100" fmla="*/ 4180 w 6000"/>
                <a:gd name="T101" fmla="*/ 3152 h 4013"/>
                <a:gd name="T102" fmla="*/ 4180 w 6000"/>
                <a:gd name="T103" fmla="*/ 3152 h 4013"/>
                <a:gd name="T104" fmla="*/ 4180 w 6000"/>
                <a:gd name="T105" fmla="*/ 3152 h 4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000" h="4013">
                  <a:moveTo>
                    <a:pt x="5751" y="2352"/>
                  </a:moveTo>
                  <a:cubicBezTo>
                    <a:pt x="5728" y="1942"/>
                    <a:pt x="5718" y="1547"/>
                    <a:pt x="5717" y="1194"/>
                  </a:cubicBezTo>
                  <a:cubicBezTo>
                    <a:pt x="5717" y="1193"/>
                    <a:pt x="5717" y="1193"/>
                    <a:pt x="5717" y="1193"/>
                  </a:cubicBezTo>
                  <a:cubicBezTo>
                    <a:pt x="5717" y="1192"/>
                    <a:pt x="5717" y="1192"/>
                    <a:pt x="5717" y="1192"/>
                  </a:cubicBezTo>
                  <a:cubicBezTo>
                    <a:pt x="5717" y="1191"/>
                    <a:pt x="5717" y="1190"/>
                    <a:pt x="5717" y="1190"/>
                  </a:cubicBezTo>
                  <a:cubicBezTo>
                    <a:pt x="5718" y="1190"/>
                    <a:pt x="5718" y="1190"/>
                    <a:pt x="5718" y="1190"/>
                  </a:cubicBezTo>
                  <a:cubicBezTo>
                    <a:pt x="6000" y="145"/>
                    <a:pt x="6000" y="145"/>
                    <a:pt x="6000" y="145"/>
                  </a:cubicBezTo>
                  <a:cubicBezTo>
                    <a:pt x="5931" y="76"/>
                    <a:pt x="5713" y="79"/>
                    <a:pt x="5713" y="79"/>
                  </a:cubicBezTo>
                  <a:cubicBezTo>
                    <a:pt x="5288" y="79"/>
                    <a:pt x="5288" y="79"/>
                    <a:pt x="5288" y="79"/>
                  </a:cubicBezTo>
                  <a:cubicBezTo>
                    <a:pt x="5288" y="79"/>
                    <a:pt x="5288" y="79"/>
                    <a:pt x="5288" y="79"/>
                  </a:cubicBezTo>
                  <a:cubicBezTo>
                    <a:pt x="5181" y="74"/>
                    <a:pt x="5079" y="46"/>
                    <a:pt x="4989" y="0"/>
                  </a:cubicBezTo>
                  <a:cubicBezTo>
                    <a:pt x="4988" y="1"/>
                    <a:pt x="4987" y="2"/>
                    <a:pt x="4987" y="3"/>
                  </a:cubicBezTo>
                  <a:cubicBezTo>
                    <a:pt x="5031" y="29"/>
                    <a:pt x="5031" y="29"/>
                    <a:pt x="5031" y="29"/>
                  </a:cubicBezTo>
                  <a:cubicBezTo>
                    <a:pt x="5210" y="762"/>
                    <a:pt x="5210" y="762"/>
                    <a:pt x="5210" y="762"/>
                  </a:cubicBezTo>
                  <a:cubicBezTo>
                    <a:pt x="4964" y="823"/>
                    <a:pt x="4964" y="823"/>
                    <a:pt x="4964" y="823"/>
                  </a:cubicBezTo>
                  <a:cubicBezTo>
                    <a:pt x="5128" y="1130"/>
                    <a:pt x="5128" y="1130"/>
                    <a:pt x="5128" y="1130"/>
                  </a:cubicBezTo>
                  <a:cubicBezTo>
                    <a:pt x="4296" y="2775"/>
                    <a:pt x="4296" y="2775"/>
                    <a:pt x="4296" y="2775"/>
                  </a:cubicBezTo>
                  <a:cubicBezTo>
                    <a:pt x="4208" y="3026"/>
                    <a:pt x="4208" y="3026"/>
                    <a:pt x="4208" y="3026"/>
                  </a:cubicBezTo>
                  <a:cubicBezTo>
                    <a:pt x="4062" y="2674"/>
                    <a:pt x="4062" y="2674"/>
                    <a:pt x="4062" y="2674"/>
                  </a:cubicBezTo>
                  <a:cubicBezTo>
                    <a:pt x="3935" y="2487"/>
                    <a:pt x="3935" y="2487"/>
                    <a:pt x="3935" y="2487"/>
                  </a:cubicBezTo>
                  <a:cubicBezTo>
                    <a:pt x="3249" y="1130"/>
                    <a:pt x="3249" y="1130"/>
                    <a:pt x="3249" y="1130"/>
                  </a:cubicBezTo>
                  <a:cubicBezTo>
                    <a:pt x="3412" y="823"/>
                    <a:pt x="3412" y="823"/>
                    <a:pt x="3412" y="823"/>
                  </a:cubicBezTo>
                  <a:cubicBezTo>
                    <a:pt x="3167" y="762"/>
                    <a:pt x="3167" y="762"/>
                    <a:pt x="3167" y="762"/>
                  </a:cubicBezTo>
                  <a:cubicBezTo>
                    <a:pt x="3346" y="29"/>
                    <a:pt x="3346" y="29"/>
                    <a:pt x="3346" y="29"/>
                  </a:cubicBezTo>
                  <a:cubicBezTo>
                    <a:pt x="3390" y="3"/>
                    <a:pt x="3390" y="3"/>
                    <a:pt x="3390" y="3"/>
                  </a:cubicBezTo>
                  <a:cubicBezTo>
                    <a:pt x="3389" y="2"/>
                    <a:pt x="3389" y="1"/>
                    <a:pt x="3388" y="0"/>
                  </a:cubicBezTo>
                  <a:cubicBezTo>
                    <a:pt x="3297" y="46"/>
                    <a:pt x="3196" y="74"/>
                    <a:pt x="3089" y="79"/>
                  </a:cubicBezTo>
                  <a:cubicBezTo>
                    <a:pt x="3089" y="79"/>
                    <a:pt x="3089" y="79"/>
                    <a:pt x="3089" y="79"/>
                  </a:cubicBezTo>
                  <a:cubicBezTo>
                    <a:pt x="2713" y="79"/>
                    <a:pt x="2713" y="79"/>
                    <a:pt x="2713" y="79"/>
                  </a:cubicBezTo>
                  <a:cubicBezTo>
                    <a:pt x="2713" y="80"/>
                    <a:pt x="2713" y="81"/>
                    <a:pt x="2713" y="82"/>
                  </a:cubicBezTo>
                  <a:cubicBezTo>
                    <a:pt x="2710" y="82"/>
                    <a:pt x="2708" y="81"/>
                    <a:pt x="2706" y="81"/>
                  </a:cubicBezTo>
                  <a:cubicBezTo>
                    <a:pt x="2459" y="81"/>
                    <a:pt x="2259" y="281"/>
                    <a:pt x="2259" y="528"/>
                  </a:cubicBezTo>
                  <a:cubicBezTo>
                    <a:pt x="2259" y="564"/>
                    <a:pt x="2264" y="600"/>
                    <a:pt x="2272" y="633"/>
                  </a:cubicBezTo>
                  <a:cubicBezTo>
                    <a:pt x="1713" y="1707"/>
                    <a:pt x="1713" y="1707"/>
                    <a:pt x="1713" y="1707"/>
                  </a:cubicBezTo>
                  <a:cubicBezTo>
                    <a:pt x="438" y="1931"/>
                    <a:pt x="438" y="1931"/>
                    <a:pt x="438" y="1931"/>
                  </a:cubicBezTo>
                  <a:cubicBezTo>
                    <a:pt x="348" y="1159"/>
                    <a:pt x="348" y="1159"/>
                    <a:pt x="348" y="1159"/>
                  </a:cubicBezTo>
                  <a:cubicBezTo>
                    <a:pt x="327" y="976"/>
                    <a:pt x="177" y="839"/>
                    <a:pt x="0" y="828"/>
                  </a:cubicBezTo>
                  <a:cubicBezTo>
                    <a:pt x="148" y="1500"/>
                    <a:pt x="463" y="2110"/>
                    <a:pt x="899" y="2612"/>
                  </a:cubicBezTo>
                  <a:cubicBezTo>
                    <a:pt x="2025" y="2414"/>
                    <a:pt x="2025" y="2414"/>
                    <a:pt x="2025" y="2414"/>
                  </a:cubicBezTo>
                  <a:cubicBezTo>
                    <a:pt x="2140" y="2393"/>
                    <a:pt x="2239" y="2321"/>
                    <a:pt x="2293" y="2218"/>
                  </a:cubicBezTo>
                  <a:cubicBezTo>
                    <a:pt x="2706" y="1424"/>
                    <a:pt x="2706" y="1424"/>
                    <a:pt x="2706" y="1424"/>
                  </a:cubicBezTo>
                  <a:cubicBezTo>
                    <a:pt x="2703" y="1478"/>
                    <a:pt x="2701" y="1528"/>
                    <a:pt x="2698" y="1575"/>
                  </a:cubicBezTo>
                  <a:cubicBezTo>
                    <a:pt x="2698" y="1619"/>
                    <a:pt x="2698" y="1619"/>
                    <a:pt x="2698" y="1619"/>
                  </a:cubicBezTo>
                  <a:cubicBezTo>
                    <a:pt x="2666" y="2688"/>
                    <a:pt x="2666" y="2688"/>
                    <a:pt x="2666" y="2688"/>
                  </a:cubicBezTo>
                  <a:cubicBezTo>
                    <a:pt x="2652" y="3148"/>
                    <a:pt x="2652" y="3148"/>
                    <a:pt x="2652" y="3148"/>
                  </a:cubicBezTo>
                  <a:cubicBezTo>
                    <a:pt x="2631" y="3788"/>
                    <a:pt x="2631" y="3788"/>
                    <a:pt x="2631" y="3788"/>
                  </a:cubicBezTo>
                  <a:cubicBezTo>
                    <a:pt x="3050" y="3933"/>
                    <a:pt x="3500" y="4013"/>
                    <a:pt x="3968" y="4013"/>
                  </a:cubicBezTo>
                  <a:cubicBezTo>
                    <a:pt x="4613" y="4013"/>
                    <a:pt x="5223" y="3862"/>
                    <a:pt x="5765" y="3594"/>
                  </a:cubicBezTo>
                  <a:cubicBezTo>
                    <a:pt x="5743" y="2314"/>
                    <a:pt x="5743" y="2314"/>
                    <a:pt x="5743" y="2314"/>
                  </a:cubicBezTo>
                  <a:lnTo>
                    <a:pt x="5751" y="2352"/>
                  </a:lnTo>
                  <a:close/>
                  <a:moveTo>
                    <a:pt x="4180" y="3152"/>
                  </a:moveTo>
                  <a:cubicBezTo>
                    <a:pt x="4180" y="3152"/>
                    <a:pt x="4180" y="3152"/>
                    <a:pt x="4180" y="3152"/>
                  </a:cubicBezTo>
                  <a:cubicBezTo>
                    <a:pt x="4180" y="3152"/>
                    <a:pt x="4180" y="3152"/>
                    <a:pt x="4180" y="3152"/>
                  </a:cubicBezTo>
                  <a:close/>
                </a:path>
              </a:pathLst>
            </a:custGeom>
            <a:solidFill>
              <a:srgbClr val="4844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26" name="PA-任意多边形 10"/>
            <p:cNvSpPr/>
            <p:nvPr>
              <p:custDataLst>
                <p:tags r:id="rId14"/>
              </p:custDataLst>
            </p:nvPr>
          </p:nvSpPr>
          <p:spPr bwMode="auto">
            <a:xfrm>
              <a:off x="6657" y="1808"/>
              <a:ext cx="310" cy="147"/>
            </a:xfrm>
            <a:custGeom>
              <a:avLst/>
              <a:gdLst>
                <a:gd name="T0" fmla="*/ 1083 w 1083"/>
                <a:gd name="T1" fmla="*/ 150 h 514"/>
                <a:gd name="T2" fmla="*/ 1083 w 1083"/>
                <a:gd name="T3" fmla="*/ 150 h 514"/>
                <a:gd name="T4" fmla="*/ 1083 w 1083"/>
                <a:gd name="T5" fmla="*/ 0 h 514"/>
                <a:gd name="T6" fmla="*/ 162 w 1083"/>
                <a:gd name="T7" fmla="*/ 0 h 514"/>
                <a:gd name="T8" fmla="*/ 162 w 1083"/>
                <a:gd name="T9" fmla="*/ 217 h 514"/>
                <a:gd name="T10" fmla="*/ 159 w 1083"/>
                <a:gd name="T11" fmla="*/ 217 h 514"/>
                <a:gd name="T12" fmla="*/ 0 w 1083"/>
                <a:gd name="T13" fmla="*/ 445 h 514"/>
                <a:gd name="T14" fmla="*/ 1083 w 1083"/>
                <a:gd name="T15" fmla="*/ 150 h 5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3" h="514">
                  <a:moveTo>
                    <a:pt x="1083" y="150"/>
                  </a:moveTo>
                  <a:cubicBezTo>
                    <a:pt x="1083" y="150"/>
                    <a:pt x="1083" y="150"/>
                    <a:pt x="1083" y="150"/>
                  </a:cubicBezTo>
                  <a:cubicBezTo>
                    <a:pt x="1083" y="0"/>
                    <a:pt x="1083" y="0"/>
                    <a:pt x="1083" y="0"/>
                  </a:cubicBezTo>
                  <a:cubicBezTo>
                    <a:pt x="162" y="0"/>
                    <a:pt x="162" y="0"/>
                    <a:pt x="162" y="0"/>
                  </a:cubicBezTo>
                  <a:cubicBezTo>
                    <a:pt x="162" y="217"/>
                    <a:pt x="162" y="217"/>
                    <a:pt x="162" y="217"/>
                  </a:cubicBezTo>
                  <a:cubicBezTo>
                    <a:pt x="159" y="217"/>
                    <a:pt x="159" y="217"/>
                    <a:pt x="159" y="217"/>
                  </a:cubicBezTo>
                  <a:cubicBezTo>
                    <a:pt x="121" y="303"/>
                    <a:pt x="66" y="380"/>
                    <a:pt x="0" y="445"/>
                  </a:cubicBezTo>
                  <a:cubicBezTo>
                    <a:pt x="719" y="514"/>
                    <a:pt x="1083" y="150"/>
                    <a:pt x="1083" y="150"/>
                  </a:cubicBezTo>
                  <a:close/>
                </a:path>
              </a:pathLst>
            </a:custGeom>
            <a:solidFill>
              <a:srgbClr val="DCB7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27" name="PA-任意多边形 11"/>
            <p:cNvSpPr/>
            <p:nvPr>
              <p:custDataLst>
                <p:tags r:id="rId15"/>
              </p:custDataLst>
            </p:nvPr>
          </p:nvSpPr>
          <p:spPr bwMode="auto">
            <a:xfrm>
              <a:off x="6603" y="1851"/>
              <a:ext cx="455" cy="273"/>
            </a:xfrm>
            <a:custGeom>
              <a:avLst/>
              <a:gdLst>
                <a:gd name="T0" fmla="*/ 1271 w 1588"/>
                <a:gd name="T1" fmla="*/ 141 h 953"/>
                <a:gd name="T2" fmla="*/ 1271 w 1588"/>
                <a:gd name="T3" fmla="*/ 0 h 953"/>
                <a:gd name="T4" fmla="*/ 1271 w 1588"/>
                <a:gd name="T5" fmla="*/ 0 h 953"/>
                <a:gd name="T6" fmla="*/ 188 w 1588"/>
                <a:gd name="T7" fmla="*/ 295 h 953"/>
                <a:gd name="T8" fmla="*/ 0 w 1588"/>
                <a:gd name="T9" fmla="*/ 430 h 953"/>
                <a:gd name="T10" fmla="*/ 350 w 1588"/>
                <a:gd name="T11" fmla="*/ 737 h 953"/>
                <a:gd name="T12" fmla="*/ 350 w 1588"/>
                <a:gd name="T13" fmla="*/ 939 h 953"/>
                <a:gd name="T14" fmla="*/ 352 w 1588"/>
                <a:gd name="T15" fmla="*/ 939 h 953"/>
                <a:gd name="T16" fmla="*/ 352 w 1588"/>
                <a:gd name="T17" fmla="*/ 953 h 953"/>
                <a:gd name="T18" fmla="*/ 1227 w 1588"/>
                <a:gd name="T19" fmla="*/ 953 h 953"/>
                <a:gd name="T20" fmla="*/ 1227 w 1588"/>
                <a:gd name="T21" fmla="*/ 939 h 953"/>
                <a:gd name="T22" fmla="*/ 1271 w 1588"/>
                <a:gd name="T23" fmla="*/ 939 h 953"/>
                <a:gd name="T24" fmla="*/ 1271 w 1588"/>
                <a:gd name="T25" fmla="*/ 717 h 953"/>
                <a:gd name="T26" fmla="*/ 1588 w 1588"/>
                <a:gd name="T27" fmla="*/ 427 h 953"/>
                <a:gd name="T28" fmla="*/ 1271 w 1588"/>
                <a:gd name="T29" fmla="*/ 141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88" h="953">
                  <a:moveTo>
                    <a:pt x="1271" y="141"/>
                  </a:moveTo>
                  <a:cubicBezTo>
                    <a:pt x="1271" y="0"/>
                    <a:pt x="1271" y="0"/>
                    <a:pt x="1271" y="0"/>
                  </a:cubicBezTo>
                  <a:cubicBezTo>
                    <a:pt x="1271" y="0"/>
                    <a:pt x="1271" y="0"/>
                    <a:pt x="1271" y="0"/>
                  </a:cubicBezTo>
                  <a:cubicBezTo>
                    <a:pt x="1271" y="0"/>
                    <a:pt x="907" y="364"/>
                    <a:pt x="188" y="295"/>
                  </a:cubicBezTo>
                  <a:cubicBezTo>
                    <a:pt x="133" y="350"/>
                    <a:pt x="69" y="395"/>
                    <a:pt x="0" y="430"/>
                  </a:cubicBezTo>
                  <a:cubicBezTo>
                    <a:pt x="90" y="559"/>
                    <a:pt x="210" y="664"/>
                    <a:pt x="350" y="737"/>
                  </a:cubicBezTo>
                  <a:cubicBezTo>
                    <a:pt x="350" y="939"/>
                    <a:pt x="350" y="939"/>
                    <a:pt x="350" y="939"/>
                  </a:cubicBezTo>
                  <a:cubicBezTo>
                    <a:pt x="352" y="939"/>
                    <a:pt x="352" y="939"/>
                    <a:pt x="352" y="939"/>
                  </a:cubicBezTo>
                  <a:cubicBezTo>
                    <a:pt x="352" y="953"/>
                    <a:pt x="352" y="953"/>
                    <a:pt x="352" y="953"/>
                  </a:cubicBezTo>
                  <a:cubicBezTo>
                    <a:pt x="1227" y="953"/>
                    <a:pt x="1227" y="953"/>
                    <a:pt x="1227" y="953"/>
                  </a:cubicBezTo>
                  <a:cubicBezTo>
                    <a:pt x="1227" y="939"/>
                    <a:pt x="1227" y="939"/>
                    <a:pt x="1227" y="939"/>
                  </a:cubicBezTo>
                  <a:cubicBezTo>
                    <a:pt x="1271" y="939"/>
                    <a:pt x="1271" y="939"/>
                    <a:pt x="1271" y="939"/>
                  </a:cubicBezTo>
                  <a:cubicBezTo>
                    <a:pt x="1271" y="717"/>
                    <a:pt x="1271" y="717"/>
                    <a:pt x="1271" y="717"/>
                  </a:cubicBezTo>
                  <a:cubicBezTo>
                    <a:pt x="1397" y="645"/>
                    <a:pt x="1506" y="546"/>
                    <a:pt x="1588" y="427"/>
                  </a:cubicBezTo>
                  <a:cubicBezTo>
                    <a:pt x="1457" y="364"/>
                    <a:pt x="1347" y="264"/>
                    <a:pt x="1271" y="141"/>
                  </a:cubicBezTo>
                  <a:close/>
                </a:path>
              </a:pathLst>
            </a:custGeom>
            <a:solidFill>
              <a:srgbClr val="F5D0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28" name="PA-任意多边形 12"/>
            <p:cNvSpPr/>
            <p:nvPr>
              <p:custDataLst>
                <p:tags r:id="rId16"/>
              </p:custDataLst>
            </p:nvPr>
          </p:nvSpPr>
          <p:spPr bwMode="auto">
            <a:xfrm>
              <a:off x="6651" y="2018"/>
              <a:ext cx="365" cy="821"/>
            </a:xfrm>
            <a:custGeom>
              <a:avLst/>
              <a:gdLst>
                <a:gd name="T0" fmla="*/ 1274 w 1274"/>
                <a:gd name="T1" fmla="*/ 0 h 2873"/>
                <a:gd name="T2" fmla="*/ 615 w 1274"/>
                <a:gd name="T3" fmla="*/ 260 h 2873"/>
                <a:gd name="T4" fmla="*/ 0 w 1274"/>
                <a:gd name="T5" fmla="*/ 38 h 2873"/>
                <a:gd name="T6" fmla="*/ 642 w 1274"/>
                <a:gd name="T7" fmla="*/ 2873 h 2873"/>
                <a:gd name="T8" fmla="*/ 1274 w 1274"/>
                <a:gd name="T9" fmla="*/ 0 h 2873"/>
              </a:gdLst>
              <a:ahLst/>
              <a:cxnLst>
                <a:cxn ang="0">
                  <a:pos x="T0" y="T1"/>
                </a:cxn>
                <a:cxn ang="0">
                  <a:pos x="T2" y="T3"/>
                </a:cxn>
                <a:cxn ang="0">
                  <a:pos x="T4" y="T5"/>
                </a:cxn>
                <a:cxn ang="0">
                  <a:pos x="T6" y="T7"/>
                </a:cxn>
                <a:cxn ang="0">
                  <a:pos x="T8" y="T9"/>
                </a:cxn>
              </a:cxnLst>
              <a:rect l="0" t="0" r="r" b="b"/>
              <a:pathLst>
                <a:path w="1274" h="2873">
                  <a:moveTo>
                    <a:pt x="1274" y="0"/>
                  </a:moveTo>
                  <a:cubicBezTo>
                    <a:pt x="1102" y="161"/>
                    <a:pt x="870" y="260"/>
                    <a:pt x="615" y="260"/>
                  </a:cubicBezTo>
                  <a:cubicBezTo>
                    <a:pt x="381" y="260"/>
                    <a:pt x="167" y="176"/>
                    <a:pt x="0" y="38"/>
                  </a:cubicBezTo>
                  <a:cubicBezTo>
                    <a:pt x="642" y="2873"/>
                    <a:pt x="642" y="2873"/>
                    <a:pt x="642" y="2873"/>
                  </a:cubicBezTo>
                  <a:lnTo>
                    <a:pt x="127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29" name="PA-任意多边形 13"/>
            <p:cNvSpPr/>
            <p:nvPr>
              <p:custDataLst>
                <p:tags r:id="rId17"/>
              </p:custDataLst>
            </p:nvPr>
          </p:nvSpPr>
          <p:spPr bwMode="auto">
            <a:xfrm>
              <a:off x="6742" y="2132"/>
              <a:ext cx="182" cy="706"/>
            </a:xfrm>
            <a:custGeom>
              <a:avLst/>
              <a:gdLst>
                <a:gd name="T0" fmla="*/ 140 w 182"/>
                <a:gd name="T1" fmla="*/ 574 h 706"/>
                <a:gd name="T2" fmla="*/ 182 w 182"/>
                <a:gd name="T3" fmla="*/ 473 h 706"/>
                <a:gd name="T4" fmla="*/ 133 w 182"/>
                <a:gd name="T5" fmla="*/ 12 h 706"/>
                <a:gd name="T6" fmla="*/ 94 w 182"/>
                <a:gd name="T7" fmla="*/ 1 h 706"/>
                <a:gd name="T8" fmla="*/ 94 w 182"/>
                <a:gd name="T9" fmla="*/ 0 h 706"/>
                <a:gd name="T10" fmla="*/ 93 w 182"/>
                <a:gd name="T11" fmla="*/ 0 h 706"/>
                <a:gd name="T12" fmla="*/ 92 w 182"/>
                <a:gd name="T13" fmla="*/ 0 h 706"/>
                <a:gd name="T14" fmla="*/ 92 w 182"/>
                <a:gd name="T15" fmla="*/ 1 h 706"/>
                <a:gd name="T16" fmla="*/ 53 w 182"/>
                <a:gd name="T17" fmla="*/ 12 h 706"/>
                <a:gd name="T18" fmla="*/ 0 w 182"/>
                <a:gd name="T19" fmla="*/ 503 h 706"/>
                <a:gd name="T20" fmla="*/ 63 w 182"/>
                <a:gd name="T21" fmla="*/ 622 h 706"/>
                <a:gd name="T22" fmla="*/ 93 w 182"/>
                <a:gd name="T23" fmla="*/ 706 h 706"/>
                <a:gd name="T24" fmla="*/ 103 w 182"/>
                <a:gd name="T25" fmla="*/ 688 h 706"/>
                <a:gd name="T26" fmla="*/ 127 w 182"/>
                <a:gd name="T27" fmla="*/ 619 h 706"/>
                <a:gd name="T28" fmla="*/ 140 w 182"/>
                <a:gd name="T29" fmla="*/ 574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2" h="706">
                  <a:moveTo>
                    <a:pt x="140" y="574"/>
                  </a:moveTo>
                  <a:lnTo>
                    <a:pt x="182" y="473"/>
                  </a:lnTo>
                  <a:lnTo>
                    <a:pt x="133" y="12"/>
                  </a:lnTo>
                  <a:lnTo>
                    <a:pt x="94" y="1"/>
                  </a:lnTo>
                  <a:lnTo>
                    <a:pt x="94" y="0"/>
                  </a:lnTo>
                  <a:lnTo>
                    <a:pt x="93" y="0"/>
                  </a:lnTo>
                  <a:lnTo>
                    <a:pt x="92" y="0"/>
                  </a:lnTo>
                  <a:lnTo>
                    <a:pt x="92" y="1"/>
                  </a:lnTo>
                  <a:lnTo>
                    <a:pt x="53" y="12"/>
                  </a:lnTo>
                  <a:lnTo>
                    <a:pt x="0" y="503"/>
                  </a:lnTo>
                  <a:lnTo>
                    <a:pt x="63" y="622"/>
                  </a:lnTo>
                  <a:lnTo>
                    <a:pt x="93" y="706"/>
                  </a:lnTo>
                  <a:lnTo>
                    <a:pt x="103" y="688"/>
                  </a:lnTo>
                  <a:lnTo>
                    <a:pt x="127" y="619"/>
                  </a:lnTo>
                  <a:lnTo>
                    <a:pt x="140" y="574"/>
                  </a:lnTo>
                  <a:close/>
                </a:path>
              </a:pathLst>
            </a:custGeom>
            <a:solidFill>
              <a:srgbClr val="DE59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30" name="PA-任意多边形 14"/>
            <p:cNvSpPr/>
            <p:nvPr>
              <p:custDataLst>
                <p:tags r:id="rId18"/>
              </p:custDataLst>
            </p:nvPr>
          </p:nvSpPr>
          <p:spPr bwMode="auto">
            <a:xfrm>
              <a:off x="6760" y="2060"/>
              <a:ext cx="146" cy="90"/>
            </a:xfrm>
            <a:custGeom>
              <a:avLst/>
              <a:gdLst>
                <a:gd name="T0" fmla="*/ 134 w 146"/>
                <a:gd name="T1" fmla="*/ 8 h 90"/>
                <a:gd name="T2" fmla="*/ 73 w 146"/>
                <a:gd name="T3" fmla="*/ 0 h 90"/>
                <a:gd name="T4" fmla="*/ 12 w 146"/>
                <a:gd name="T5" fmla="*/ 8 h 90"/>
                <a:gd name="T6" fmla="*/ 0 w 146"/>
                <a:gd name="T7" fmla="*/ 42 h 90"/>
                <a:gd name="T8" fmla="*/ 29 w 146"/>
                <a:gd name="T9" fmla="*/ 88 h 90"/>
                <a:gd name="T10" fmla="*/ 73 w 146"/>
                <a:gd name="T11" fmla="*/ 90 h 90"/>
                <a:gd name="T12" fmla="*/ 117 w 146"/>
                <a:gd name="T13" fmla="*/ 88 h 90"/>
                <a:gd name="T14" fmla="*/ 146 w 146"/>
                <a:gd name="T15" fmla="*/ 42 h 90"/>
                <a:gd name="T16" fmla="*/ 134 w 146"/>
                <a:gd name="T17" fmla="*/ 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90">
                  <a:moveTo>
                    <a:pt x="134" y="8"/>
                  </a:moveTo>
                  <a:lnTo>
                    <a:pt x="73" y="0"/>
                  </a:lnTo>
                  <a:lnTo>
                    <a:pt x="12" y="8"/>
                  </a:lnTo>
                  <a:lnTo>
                    <a:pt x="0" y="42"/>
                  </a:lnTo>
                  <a:lnTo>
                    <a:pt x="29" y="88"/>
                  </a:lnTo>
                  <a:lnTo>
                    <a:pt x="73" y="90"/>
                  </a:lnTo>
                  <a:lnTo>
                    <a:pt x="117" y="88"/>
                  </a:lnTo>
                  <a:lnTo>
                    <a:pt x="146" y="42"/>
                  </a:lnTo>
                  <a:lnTo>
                    <a:pt x="134" y="8"/>
                  </a:lnTo>
                  <a:close/>
                </a:path>
              </a:pathLst>
            </a:custGeom>
            <a:solidFill>
              <a:srgbClr val="DE59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31" name="PA-任意多边形 15"/>
            <p:cNvSpPr/>
            <p:nvPr>
              <p:custDataLst>
                <p:tags r:id="rId19"/>
              </p:custDataLst>
            </p:nvPr>
          </p:nvSpPr>
          <p:spPr bwMode="auto">
            <a:xfrm>
              <a:off x="6588" y="1955"/>
              <a:ext cx="242" cy="244"/>
            </a:xfrm>
            <a:custGeom>
              <a:avLst/>
              <a:gdLst>
                <a:gd name="T0" fmla="*/ 47 w 242"/>
                <a:gd name="T1" fmla="*/ 0 h 244"/>
                <a:gd name="T2" fmla="*/ 242 w 242"/>
                <a:gd name="T3" fmla="*/ 105 h 244"/>
                <a:gd name="T4" fmla="*/ 104 w 242"/>
                <a:gd name="T5" fmla="*/ 244 h 244"/>
                <a:gd name="T6" fmla="*/ 0 w 242"/>
                <a:gd name="T7" fmla="*/ 27 h 244"/>
                <a:gd name="T8" fmla="*/ 47 w 242"/>
                <a:gd name="T9" fmla="*/ 0 h 244"/>
              </a:gdLst>
              <a:ahLst/>
              <a:cxnLst>
                <a:cxn ang="0">
                  <a:pos x="T0" y="T1"/>
                </a:cxn>
                <a:cxn ang="0">
                  <a:pos x="T2" y="T3"/>
                </a:cxn>
                <a:cxn ang="0">
                  <a:pos x="T4" y="T5"/>
                </a:cxn>
                <a:cxn ang="0">
                  <a:pos x="T6" y="T7"/>
                </a:cxn>
                <a:cxn ang="0">
                  <a:pos x="T8" y="T9"/>
                </a:cxn>
              </a:cxnLst>
              <a:rect l="0" t="0" r="r" b="b"/>
              <a:pathLst>
                <a:path w="242" h="244">
                  <a:moveTo>
                    <a:pt x="47" y="0"/>
                  </a:moveTo>
                  <a:lnTo>
                    <a:pt x="242" y="105"/>
                  </a:lnTo>
                  <a:lnTo>
                    <a:pt x="104" y="244"/>
                  </a:lnTo>
                  <a:lnTo>
                    <a:pt x="0" y="27"/>
                  </a:lnTo>
                  <a:lnTo>
                    <a:pt x="47" y="0"/>
                  </a:lnTo>
                  <a:close/>
                </a:path>
              </a:pathLst>
            </a:custGeom>
            <a:solidFill>
              <a:srgbClr val="F0F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32" name="PA-任意多边形 16"/>
            <p:cNvSpPr/>
            <p:nvPr>
              <p:custDataLst>
                <p:tags r:id="rId20"/>
              </p:custDataLst>
            </p:nvPr>
          </p:nvSpPr>
          <p:spPr bwMode="auto">
            <a:xfrm>
              <a:off x="6831" y="1955"/>
              <a:ext cx="242" cy="244"/>
            </a:xfrm>
            <a:custGeom>
              <a:avLst/>
              <a:gdLst>
                <a:gd name="T0" fmla="*/ 196 w 242"/>
                <a:gd name="T1" fmla="*/ 0 h 244"/>
                <a:gd name="T2" fmla="*/ 0 w 242"/>
                <a:gd name="T3" fmla="*/ 105 h 244"/>
                <a:gd name="T4" fmla="*/ 139 w 242"/>
                <a:gd name="T5" fmla="*/ 244 h 244"/>
                <a:gd name="T6" fmla="*/ 242 w 242"/>
                <a:gd name="T7" fmla="*/ 27 h 244"/>
                <a:gd name="T8" fmla="*/ 196 w 242"/>
                <a:gd name="T9" fmla="*/ 0 h 244"/>
              </a:gdLst>
              <a:ahLst/>
              <a:cxnLst>
                <a:cxn ang="0">
                  <a:pos x="T0" y="T1"/>
                </a:cxn>
                <a:cxn ang="0">
                  <a:pos x="T2" y="T3"/>
                </a:cxn>
                <a:cxn ang="0">
                  <a:pos x="T4" y="T5"/>
                </a:cxn>
                <a:cxn ang="0">
                  <a:pos x="T6" y="T7"/>
                </a:cxn>
                <a:cxn ang="0">
                  <a:pos x="T8" y="T9"/>
                </a:cxn>
              </a:cxnLst>
              <a:rect l="0" t="0" r="r" b="b"/>
              <a:pathLst>
                <a:path w="242" h="244">
                  <a:moveTo>
                    <a:pt x="196" y="0"/>
                  </a:moveTo>
                  <a:lnTo>
                    <a:pt x="0" y="105"/>
                  </a:lnTo>
                  <a:lnTo>
                    <a:pt x="139" y="244"/>
                  </a:lnTo>
                  <a:lnTo>
                    <a:pt x="242" y="27"/>
                  </a:lnTo>
                  <a:lnTo>
                    <a:pt x="196" y="0"/>
                  </a:lnTo>
                  <a:close/>
                </a:path>
              </a:pathLst>
            </a:custGeom>
            <a:solidFill>
              <a:srgbClr val="F0F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33" name="PA-任意多边形 17"/>
            <p:cNvSpPr/>
            <p:nvPr>
              <p:custDataLst>
                <p:tags r:id="rId21"/>
              </p:custDataLst>
            </p:nvPr>
          </p:nvSpPr>
          <p:spPr bwMode="auto">
            <a:xfrm>
              <a:off x="6835" y="1081"/>
              <a:ext cx="336" cy="814"/>
            </a:xfrm>
            <a:custGeom>
              <a:avLst/>
              <a:gdLst>
                <a:gd name="T0" fmla="*/ 1171 w 1171"/>
                <a:gd name="T1" fmla="*/ 1091 h 2848"/>
                <a:gd name="T2" fmla="*/ 24 w 1171"/>
                <a:gd name="T3" fmla="*/ 0 h 2848"/>
                <a:gd name="T4" fmla="*/ 0 w 1171"/>
                <a:gd name="T5" fmla="*/ 0 h 2848"/>
                <a:gd name="T6" fmla="*/ 0 w 1171"/>
                <a:gd name="T7" fmla="*/ 2848 h 2848"/>
                <a:gd name="T8" fmla="*/ 1171 w 1171"/>
                <a:gd name="T9" fmla="*/ 1091 h 2848"/>
              </a:gdLst>
              <a:ahLst/>
              <a:cxnLst>
                <a:cxn ang="0">
                  <a:pos x="T0" y="T1"/>
                </a:cxn>
                <a:cxn ang="0">
                  <a:pos x="T2" y="T3"/>
                </a:cxn>
                <a:cxn ang="0">
                  <a:pos x="T4" y="T5"/>
                </a:cxn>
                <a:cxn ang="0">
                  <a:pos x="T6" y="T7"/>
                </a:cxn>
                <a:cxn ang="0">
                  <a:pos x="T8" y="T9"/>
                </a:cxn>
              </a:cxnLst>
              <a:rect l="0" t="0" r="r" b="b"/>
              <a:pathLst>
                <a:path w="1171" h="2848">
                  <a:moveTo>
                    <a:pt x="1171" y="1091"/>
                  </a:moveTo>
                  <a:cubicBezTo>
                    <a:pt x="1171" y="261"/>
                    <a:pt x="672" y="0"/>
                    <a:pt x="24" y="0"/>
                  </a:cubicBezTo>
                  <a:cubicBezTo>
                    <a:pt x="16" y="0"/>
                    <a:pt x="8" y="0"/>
                    <a:pt x="0" y="0"/>
                  </a:cubicBezTo>
                  <a:cubicBezTo>
                    <a:pt x="0" y="2848"/>
                    <a:pt x="0" y="2848"/>
                    <a:pt x="0" y="2848"/>
                  </a:cubicBezTo>
                  <a:cubicBezTo>
                    <a:pt x="647" y="2845"/>
                    <a:pt x="1171" y="1920"/>
                    <a:pt x="1171" y="1091"/>
                  </a:cubicBezTo>
                  <a:close/>
                </a:path>
              </a:pathLst>
            </a:custGeom>
            <a:solidFill>
              <a:srgbClr val="F5D0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34" name="PA-任意多边形 18"/>
            <p:cNvSpPr/>
            <p:nvPr>
              <p:custDataLst>
                <p:tags r:id="rId22"/>
              </p:custDataLst>
            </p:nvPr>
          </p:nvSpPr>
          <p:spPr bwMode="auto">
            <a:xfrm>
              <a:off x="6498" y="1081"/>
              <a:ext cx="337" cy="814"/>
            </a:xfrm>
            <a:custGeom>
              <a:avLst/>
              <a:gdLst>
                <a:gd name="T0" fmla="*/ 1147 w 1177"/>
                <a:gd name="T1" fmla="*/ 1 h 2848"/>
                <a:gd name="T2" fmla="*/ 0 w 1177"/>
                <a:gd name="T3" fmla="*/ 1091 h 2848"/>
                <a:gd name="T4" fmla="*/ 1147 w 1177"/>
                <a:gd name="T5" fmla="*/ 2847 h 2848"/>
                <a:gd name="T6" fmla="*/ 1174 w 1177"/>
                <a:gd name="T7" fmla="*/ 2848 h 2848"/>
                <a:gd name="T8" fmla="*/ 1177 w 1177"/>
                <a:gd name="T9" fmla="*/ 2848 h 2848"/>
                <a:gd name="T10" fmla="*/ 1177 w 1177"/>
                <a:gd name="T11" fmla="*/ 0 h 2848"/>
                <a:gd name="T12" fmla="*/ 1147 w 1177"/>
                <a:gd name="T13" fmla="*/ 1 h 2848"/>
              </a:gdLst>
              <a:ahLst/>
              <a:cxnLst>
                <a:cxn ang="0">
                  <a:pos x="T0" y="T1"/>
                </a:cxn>
                <a:cxn ang="0">
                  <a:pos x="T2" y="T3"/>
                </a:cxn>
                <a:cxn ang="0">
                  <a:pos x="T4" y="T5"/>
                </a:cxn>
                <a:cxn ang="0">
                  <a:pos x="T6" y="T7"/>
                </a:cxn>
                <a:cxn ang="0">
                  <a:pos x="T8" y="T9"/>
                </a:cxn>
                <a:cxn ang="0">
                  <a:pos x="T10" y="T11"/>
                </a:cxn>
                <a:cxn ang="0">
                  <a:pos x="T12" y="T13"/>
                </a:cxn>
              </a:cxnLst>
              <a:rect l="0" t="0" r="r" b="b"/>
              <a:pathLst>
                <a:path w="1177" h="2848">
                  <a:moveTo>
                    <a:pt x="1147" y="1"/>
                  </a:moveTo>
                  <a:cubicBezTo>
                    <a:pt x="523" y="21"/>
                    <a:pt x="0" y="284"/>
                    <a:pt x="0" y="1091"/>
                  </a:cubicBezTo>
                  <a:cubicBezTo>
                    <a:pt x="0" y="1910"/>
                    <a:pt x="512" y="2829"/>
                    <a:pt x="1147" y="2847"/>
                  </a:cubicBezTo>
                  <a:cubicBezTo>
                    <a:pt x="1156" y="2847"/>
                    <a:pt x="1165" y="2848"/>
                    <a:pt x="1174" y="2848"/>
                  </a:cubicBezTo>
                  <a:cubicBezTo>
                    <a:pt x="1175" y="2848"/>
                    <a:pt x="1176" y="2848"/>
                    <a:pt x="1177" y="2848"/>
                  </a:cubicBezTo>
                  <a:cubicBezTo>
                    <a:pt x="1177" y="0"/>
                    <a:pt x="1177" y="0"/>
                    <a:pt x="1177" y="0"/>
                  </a:cubicBezTo>
                  <a:cubicBezTo>
                    <a:pt x="1167" y="1"/>
                    <a:pt x="1157" y="1"/>
                    <a:pt x="1147" y="1"/>
                  </a:cubicBezTo>
                  <a:close/>
                </a:path>
              </a:pathLst>
            </a:custGeom>
            <a:solidFill>
              <a:srgbClr val="E7C1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35" name="PA-任意多边形 19"/>
            <p:cNvSpPr/>
            <p:nvPr>
              <p:custDataLst>
                <p:tags r:id="rId23"/>
              </p:custDataLst>
            </p:nvPr>
          </p:nvSpPr>
          <p:spPr bwMode="auto">
            <a:xfrm>
              <a:off x="6461" y="1009"/>
              <a:ext cx="733" cy="484"/>
            </a:xfrm>
            <a:custGeom>
              <a:avLst/>
              <a:gdLst>
                <a:gd name="T0" fmla="*/ 2557 w 2561"/>
                <a:gd name="T1" fmla="*/ 1237 h 1694"/>
                <a:gd name="T2" fmla="*/ 2378 w 2561"/>
                <a:gd name="T3" fmla="*/ 598 h 1694"/>
                <a:gd name="T4" fmla="*/ 1612 w 2561"/>
                <a:gd name="T5" fmla="*/ 10 h 1694"/>
                <a:gd name="T6" fmla="*/ 714 w 2561"/>
                <a:gd name="T7" fmla="*/ 108 h 1694"/>
                <a:gd name="T8" fmla="*/ 502 w 2561"/>
                <a:gd name="T9" fmla="*/ 140 h 1694"/>
                <a:gd name="T10" fmla="*/ 393 w 2561"/>
                <a:gd name="T11" fmla="*/ 140 h 1694"/>
                <a:gd name="T12" fmla="*/ 415 w 2561"/>
                <a:gd name="T13" fmla="*/ 195 h 1694"/>
                <a:gd name="T14" fmla="*/ 435 w 2561"/>
                <a:gd name="T15" fmla="*/ 240 h 1694"/>
                <a:gd name="T16" fmla="*/ 376 w 2561"/>
                <a:gd name="T17" fmla="*/ 225 h 1694"/>
                <a:gd name="T18" fmla="*/ 140 w 2561"/>
                <a:gd name="T19" fmla="*/ 113 h 1694"/>
                <a:gd name="T20" fmla="*/ 186 w 2561"/>
                <a:gd name="T21" fmla="*/ 420 h 1694"/>
                <a:gd name="T22" fmla="*/ 256 w 2561"/>
                <a:gd name="T23" fmla="*/ 545 h 1694"/>
                <a:gd name="T24" fmla="*/ 156 w 2561"/>
                <a:gd name="T25" fmla="*/ 519 h 1694"/>
                <a:gd name="T26" fmla="*/ 198 w 2561"/>
                <a:gd name="T27" fmla="*/ 666 h 1694"/>
                <a:gd name="T28" fmla="*/ 0 w 2561"/>
                <a:gd name="T29" fmla="*/ 1377 h 1694"/>
                <a:gd name="T30" fmla="*/ 272 w 2561"/>
                <a:gd name="T31" fmla="*/ 1694 h 1694"/>
                <a:gd name="T32" fmla="*/ 366 w 2561"/>
                <a:gd name="T33" fmla="*/ 1466 h 1694"/>
                <a:gd name="T34" fmla="*/ 371 w 2561"/>
                <a:gd name="T35" fmla="*/ 1467 h 1694"/>
                <a:gd name="T36" fmla="*/ 493 w 2561"/>
                <a:gd name="T37" fmla="*/ 866 h 1694"/>
                <a:gd name="T38" fmla="*/ 1966 w 2561"/>
                <a:gd name="T39" fmla="*/ 888 h 1694"/>
                <a:gd name="T40" fmla="*/ 1999 w 2561"/>
                <a:gd name="T41" fmla="*/ 850 h 1694"/>
                <a:gd name="T42" fmla="*/ 2347 w 2561"/>
                <a:gd name="T43" fmla="*/ 1613 h 1694"/>
                <a:gd name="T44" fmla="*/ 2559 w 2561"/>
                <a:gd name="T45" fmla="*/ 1258 h 1694"/>
                <a:gd name="T46" fmla="*/ 2561 w 2561"/>
                <a:gd name="T47" fmla="*/ 1257 h 1694"/>
                <a:gd name="T48" fmla="*/ 2557 w 2561"/>
                <a:gd name="T49" fmla="*/ 1237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61" h="1694">
                  <a:moveTo>
                    <a:pt x="2557" y="1237"/>
                  </a:moveTo>
                  <a:cubicBezTo>
                    <a:pt x="2529" y="866"/>
                    <a:pt x="2378" y="598"/>
                    <a:pt x="2378" y="598"/>
                  </a:cubicBezTo>
                  <a:cubicBezTo>
                    <a:pt x="2479" y="146"/>
                    <a:pt x="2057" y="20"/>
                    <a:pt x="1612" y="10"/>
                  </a:cubicBezTo>
                  <a:cubicBezTo>
                    <a:pt x="1201" y="0"/>
                    <a:pt x="770" y="88"/>
                    <a:pt x="714" y="108"/>
                  </a:cubicBezTo>
                  <a:cubicBezTo>
                    <a:pt x="654" y="130"/>
                    <a:pt x="569" y="138"/>
                    <a:pt x="502" y="140"/>
                  </a:cubicBezTo>
                  <a:cubicBezTo>
                    <a:pt x="440" y="142"/>
                    <a:pt x="393" y="140"/>
                    <a:pt x="393" y="140"/>
                  </a:cubicBezTo>
                  <a:cubicBezTo>
                    <a:pt x="395" y="150"/>
                    <a:pt x="405" y="174"/>
                    <a:pt x="415" y="195"/>
                  </a:cubicBezTo>
                  <a:cubicBezTo>
                    <a:pt x="425" y="219"/>
                    <a:pt x="435" y="240"/>
                    <a:pt x="435" y="240"/>
                  </a:cubicBezTo>
                  <a:cubicBezTo>
                    <a:pt x="423" y="241"/>
                    <a:pt x="402" y="235"/>
                    <a:pt x="376" y="225"/>
                  </a:cubicBezTo>
                  <a:cubicBezTo>
                    <a:pt x="286" y="192"/>
                    <a:pt x="140" y="113"/>
                    <a:pt x="140" y="113"/>
                  </a:cubicBezTo>
                  <a:cubicBezTo>
                    <a:pt x="124" y="234"/>
                    <a:pt x="153" y="342"/>
                    <a:pt x="186" y="420"/>
                  </a:cubicBezTo>
                  <a:cubicBezTo>
                    <a:pt x="219" y="498"/>
                    <a:pt x="256" y="545"/>
                    <a:pt x="256" y="545"/>
                  </a:cubicBezTo>
                  <a:cubicBezTo>
                    <a:pt x="230" y="550"/>
                    <a:pt x="156" y="519"/>
                    <a:pt x="156" y="519"/>
                  </a:cubicBezTo>
                  <a:cubicBezTo>
                    <a:pt x="177" y="619"/>
                    <a:pt x="198" y="666"/>
                    <a:pt x="198" y="666"/>
                  </a:cubicBezTo>
                  <a:cubicBezTo>
                    <a:pt x="40" y="782"/>
                    <a:pt x="3" y="1116"/>
                    <a:pt x="0" y="1377"/>
                  </a:cubicBezTo>
                  <a:cubicBezTo>
                    <a:pt x="272" y="1694"/>
                    <a:pt x="272" y="1694"/>
                    <a:pt x="272" y="1694"/>
                  </a:cubicBezTo>
                  <a:cubicBezTo>
                    <a:pt x="366" y="1466"/>
                    <a:pt x="366" y="1466"/>
                    <a:pt x="366" y="1466"/>
                  </a:cubicBezTo>
                  <a:cubicBezTo>
                    <a:pt x="368" y="1467"/>
                    <a:pt x="369" y="1467"/>
                    <a:pt x="371" y="1467"/>
                  </a:cubicBezTo>
                  <a:cubicBezTo>
                    <a:pt x="438" y="1227"/>
                    <a:pt x="493" y="866"/>
                    <a:pt x="493" y="866"/>
                  </a:cubicBezTo>
                  <a:cubicBezTo>
                    <a:pt x="1201" y="1321"/>
                    <a:pt x="1853" y="958"/>
                    <a:pt x="1966" y="888"/>
                  </a:cubicBezTo>
                  <a:cubicBezTo>
                    <a:pt x="1987" y="865"/>
                    <a:pt x="1999" y="850"/>
                    <a:pt x="1999" y="850"/>
                  </a:cubicBezTo>
                  <a:cubicBezTo>
                    <a:pt x="2039" y="1306"/>
                    <a:pt x="2347" y="1613"/>
                    <a:pt x="2347" y="1613"/>
                  </a:cubicBezTo>
                  <a:cubicBezTo>
                    <a:pt x="2321" y="1420"/>
                    <a:pt x="2543" y="1269"/>
                    <a:pt x="2559" y="1258"/>
                  </a:cubicBezTo>
                  <a:cubicBezTo>
                    <a:pt x="2560" y="1257"/>
                    <a:pt x="2561" y="1257"/>
                    <a:pt x="2561" y="1257"/>
                  </a:cubicBezTo>
                  <a:cubicBezTo>
                    <a:pt x="2560" y="1250"/>
                    <a:pt x="2559" y="1244"/>
                    <a:pt x="2557" y="1237"/>
                  </a:cubicBezTo>
                  <a:close/>
                </a:path>
              </a:pathLst>
            </a:custGeom>
            <a:solidFill>
              <a:srgbClr val="4024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36" name="PA-任意多边形 20"/>
            <p:cNvSpPr/>
            <p:nvPr>
              <p:custDataLst>
                <p:tags r:id="rId24"/>
              </p:custDataLst>
            </p:nvPr>
          </p:nvSpPr>
          <p:spPr bwMode="auto">
            <a:xfrm>
              <a:off x="7114" y="1366"/>
              <a:ext cx="112" cy="187"/>
            </a:xfrm>
            <a:custGeom>
              <a:avLst/>
              <a:gdLst>
                <a:gd name="T0" fmla="*/ 45 w 390"/>
                <a:gd name="T1" fmla="*/ 289 h 657"/>
                <a:gd name="T2" fmla="*/ 115 w 390"/>
                <a:gd name="T3" fmla="*/ 635 h 657"/>
                <a:gd name="T4" fmla="*/ 346 w 390"/>
                <a:gd name="T5" fmla="*/ 368 h 657"/>
                <a:gd name="T6" fmla="*/ 275 w 390"/>
                <a:gd name="T7" fmla="*/ 22 h 657"/>
                <a:gd name="T8" fmla="*/ 45 w 390"/>
                <a:gd name="T9" fmla="*/ 289 h 657"/>
              </a:gdLst>
              <a:ahLst/>
              <a:cxnLst>
                <a:cxn ang="0">
                  <a:pos x="T0" y="T1"/>
                </a:cxn>
                <a:cxn ang="0">
                  <a:pos x="T2" y="T3"/>
                </a:cxn>
                <a:cxn ang="0">
                  <a:pos x="T4" y="T5"/>
                </a:cxn>
                <a:cxn ang="0">
                  <a:pos x="T6" y="T7"/>
                </a:cxn>
                <a:cxn ang="0">
                  <a:pos x="T8" y="T9"/>
                </a:cxn>
              </a:cxnLst>
              <a:rect l="0" t="0" r="r" b="b"/>
              <a:pathLst>
                <a:path w="390" h="657">
                  <a:moveTo>
                    <a:pt x="45" y="289"/>
                  </a:moveTo>
                  <a:cubicBezTo>
                    <a:pt x="0" y="458"/>
                    <a:pt x="32" y="613"/>
                    <a:pt x="115" y="635"/>
                  </a:cubicBezTo>
                  <a:cubicBezTo>
                    <a:pt x="198" y="657"/>
                    <a:pt x="301" y="538"/>
                    <a:pt x="346" y="368"/>
                  </a:cubicBezTo>
                  <a:cubicBezTo>
                    <a:pt x="390" y="199"/>
                    <a:pt x="358" y="44"/>
                    <a:pt x="275" y="22"/>
                  </a:cubicBezTo>
                  <a:cubicBezTo>
                    <a:pt x="192" y="0"/>
                    <a:pt x="89" y="119"/>
                    <a:pt x="45" y="289"/>
                  </a:cubicBezTo>
                  <a:close/>
                </a:path>
              </a:pathLst>
            </a:custGeom>
            <a:solidFill>
              <a:srgbClr val="F5D0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37" name="PA-任意多边形 21"/>
            <p:cNvSpPr/>
            <p:nvPr>
              <p:custDataLst>
                <p:tags r:id="rId25"/>
              </p:custDataLst>
            </p:nvPr>
          </p:nvSpPr>
          <p:spPr bwMode="auto">
            <a:xfrm>
              <a:off x="6442" y="1369"/>
              <a:ext cx="105" cy="183"/>
            </a:xfrm>
            <a:custGeom>
              <a:avLst/>
              <a:gdLst>
                <a:gd name="T0" fmla="*/ 320 w 366"/>
                <a:gd name="T1" fmla="*/ 282 h 641"/>
                <a:gd name="T2" fmla="*/ 266 w 366"/>
                <a:gd name="T3" fmla="*/ 620 h 641"/>
                <a:gd name="T4" fmla="*/ 46 w 366"/>
                <a:gd name="T5" fmla="*/ 358 h 641"/>
                <a:gd name="T6" fmla="*/ 100 w 366"/>
                <a:gd name="T7" fmla="*/ 21 h 641"/>
                <a:gd name="T8" fmla="*/ 320 w 366"/>
                <a:gd name="T9" fmla="*/ 282 h 641"/>
              </a:gdLst>
              <a:ahLst/>
              <a:cxnLst>
                <a:cxn ang="0">
                  <a:pos x="T0" y="T1"/>
                </a:cxn>
                <a:cxn ang="0">
                  <a:pos x="T2" y="T3"/>
                </a:cxn>
                <a:cxn ang="0">
                  <a:pos x="T4" y="T5"/>
                </a:cxn>
                <a:cxn ang="0">
                  <a:pos x="T6" y="T7"/>
                </a:cxn>
                <a:cxn ang="0">
                  <a:pos x="T8" y="T9"/>
                </a:cxn>
              </a:cxnLst>
              <a:rect l="0" t="0" r="r" b="b"/>
              <a:pathLst>
                <a:path w="366" h="641">
                  <a:moveTo>
                    <a:pt x="320" y="282"/>
                  </a:moveTo>
                  <a:cubicBezTo>
                    <a:pt x="366" y="448"/>
                    <a:pt x="342" y="599"/>
                    <a:pt x="266" y="620"/>
                  </a:cubicBezTo>
                  <a:cubicBezTo>
                    <a:pt x="191" y="641"/>
                    <a:pt x="92" y="524"/>
                    <a:pt x="46" y="358"/>
                  </a:cubicBezTo>
                  <a:cubicBezTo>
                    <a:pt x="0" y="193"/>
                    <a:pt x="24" y="42"/>
                    <a:pt x="100" y="21"/>
                  </a:cubicBezTo>
                  <a:cubicBezTo>
                    <a:pt x="175" y="0"/>
                    <a:pt x="274" y="117"/>
                    <a:pt x="320" y="282"/>
                  </a:cubicBezTo>
                  <a:close/>
                </a:path>
              </a:pathLst>
            </a:custGeom>
            <a:solidFill>
              <a:srgbClr val="E7C1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38" name="PA-任意多边形 22"/>
            <p:cNvSpPr/>
            <p:nvPr>
              <p:custDataLst>
                <p:tags r:id="rId26"/>
              </p:custDataLst>
            </p:nvPr>
          </p:nvSpPr>
          <p:spPr bwMode="auto">
            <a:xfrm>
              <a:off x="6537" y="1955"/>
              <a:ext cx="298" cy="884"/>
            </a:xfrm>
            <a:custGeom>
              <a:avLst/>
              <a:gdLst>
                <a:gd name="T0" fmla="*/ 298 w 298"/>
                <a:gd name="T1" fmla="*/ 884 h 884"/>
                <a:gd name="T2" fmla="*/ 114 w 298"/>
                <a:gd name="T3" fmla="*/ 74 h 884"/>
                <a:gd name="T4" fmla="*/ 98 w 298"/>
                <a:gd name="T5" fmla="*/ 0 h 884"/>
                <a:gd name="T6" fmla="*/ 64 w 298"/>
                <a:gd name="T7" fmla="*/ 20 h 884"/>
                <a:gd name="T8" fmla="*/ 51 w 298"/>
                <a:gd name="T9" fmla="*/ 27 h 884"/>
                <a:gd name="T10" fmla="*/ 0 w 298"/>
                <a:gd name="T11" fmla="*/ 237 h 884"/>
                <a:gd name="T12" fmla="*/ 70 w 298"/>
                <a:gd name="T13" fmla="*/ 254 h 884"/>
                <a:gd name="T14" fmla="*/ 24 w 298"/>
                <a:gd name="T15" fmla="*/ 342 h 884"/>
                <a:gd name="T16" fmla="*/ 298 w 298"/>
                <a:gd name="T17" fmla="*/ 884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8" h="884">
                  <a:moveTo>
                    <a:pt x="298" y="884"/>
                  </a:moveTo>
                  <a:lnTo>
                    <a:pt x="114" y="74"/>
                  </a:lnTo>
                  <a:lnTo>
                    <a:pt x="98" y="0"/>
                  </a:lnTo>
                  <a:lnTo>
                    <a:pt x="64" y="20"/>
                  </a:lnTo>
                  <a:lnTo>
                    <a:pt x="51" y="27"/>
                  </a:lnTo>
                  <a:lnTo>
                    <a:pt x="0" y="237"/>
                  </a:lnTo>
                  <a:lnTo>
                    <a:pt x="70" y="254"/>
                  </a:lnTo>
                  <a:lnTo>
                    <a:pt x="24" y="342"/>
                  </a:lnTo>
                  <a:lnTo>
                    <a:pt x="298" y="884"/>
                  </a:lnTo>
                  <a:close/>
                </a:path>
              </a:pathLst>
            </a:custGeom>
            <a:solidFill>
              <a:srgbClr val="3532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39" name="PA-任意多边形 23"/>
            <p:cNvSpPr/>
            <p:nvPr>
              <p:custDataLst>
                <p:tags r:id="rId27"/>
              </p:custDataLst>
            </p:nvPr>
          </p:nvSpPr>
          <p:spPr bwMode="auto">
            <a:xfrm>
              <a:off x="6835" y="1955"/>
              <a:ext cx="293" cy="884"/>
            </a:xfrm>
            <a:custGeom>
              <a:avLst/>
              <a:gdLst>
                <a:gd name="T0" fmla="*/ 293 w 293"/>
                <a:gd name="T1" fmla="*/ 237 h 884"/>
                <a:gd name="T2" fmla="*/ 242 w 293"/>
                <a:gd name="T3" fmla="*/ 27 h 884"/>
                <a:gd name="T4" fmla="*/ 241 w 293"/>
                <a:gd name="T5" fmla="*/ 27 h 884"/>
                <a:gd name="T6" fmla="*/ 195 w 293"/>
                <a:gd name="T7" fmla="*/ 0 h 884"/>
                <a:gd name="T8" fmla="*/ 181 w 293"/>
                <a:gd name="T9" fmla="*/ 63 h 884"/>
                <a:gd name="T10" fmla="*/ 0 w 293"/>
                <a:gd name="T11" fmla="*/ 884 h 884"/>
                <a:gd name="T12" fmla="*/ 269 w 293"/>
                <a:gd name="T13" fmla="*/ 342 h 884"/>
                <a:gd name="T14" fmla="*/ 222 w 293"/>
                <a:gd name="T15" fmla="*/ 254 h 884"/>
                <a:gd name="T16" fmla="*/ 293 w 293"/>
                <a:gd name="T17" fmla="*/ 237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3" h="884">
                  <a:moveTo>
                    <a:pt x="293" y="237"/>
                  </a:moveTo>
                  <a:lnTo>
                    <a:pt x="242" y="27"/>
                  </a:lnTo>
                  <a:lnTo>
                    <a:pt x="241" y="27"/>
                  </a:lnTo>
                  <a:lnTo>
                    <a:pt x="195" y="0"/>
                  </a:lnTo>
                  <a:lnTo>
                    <a:pt x="181" y="63"/>
                  </a:lnTo>
                  <a:lnTo>
                    <a:pt x="0" y="884"/>
                  </a:lnTo>
                  <a:lnTo>
                    <a:pt x="269" y="342"/>
                  </a:lnTo>
                  <a:lnTo>
                    <a:pt x="222" y="254"/>
                  </a:lnTo>
                  <a:lnTo>
                    <a:pt x="293" y="237"/>
                  </a:lnTo>
                  <a:close/>
                </a:path>
              </a:pathLst>
            </a:custGeom>
            <a:solidFill>
              <a:srgbClr val="3532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40" name="PA-任意多边形 24"/>
            <p:cNvSpPr/>
            <p:nvPr>
              <p:custDataLst>
                <p:tags r:id="rId28"/>
              </p:custDataLst>
            </p:nvPr>
          </p:nvSpPr>
          <p:spPr bwMode="auto">
            <a:xfrm>
              <a:off x="5355" y="1522"/>
              <a:ext cx="1062" cy="1240"/>
            </a:xfrm>
            <a:custGeom>
              <a:avLst/>
              <a:gdLst>
                <a:gd name="T0" fmla="*/ 1062 w 1062"/>
                <a:gd name="T1" fmla="*/ 1069 h 1240"/>
                <a:gd name="T2" fmla="*/ 216 w 1062"/>
                <a:gd name="T3" fmla="*/ 1240 h 1240"/>
                <a:gd name="T4" fmla="*/ 0 w 1062"/>
                <a:gd name="T5" fmla="*/ 170 h 1240"/>
                <a:gd name="T6" fmla="*/ 846 w 1062"/>
                <a:gd name="T7" fmla="*/ 0 h 1240"/>
                <a:gd name="T8" fmla="*/ 1062 w 1062"/>
                <a:gd name="T9" fmla="*/ 1069 h 1240"/>
              </a:gdLst>
              <a:ahLst/>
              <a:cxnLst>
                <a:cxn ang="0">
                  <a:pos x="T0" y="T1"/>
                </a:cxn>
                <a:cxn ang="0">
                  <a:pos x="T2" y="T3"/>
                </a:cxn>
                <a:cxn ang="0">
                  <a:pos x="T4" y="T5"/>
                </a:cxn>
                <a:cxn ang="0">
                  <a:pos x="T6" y="T7"/>
                </a:cxn>
                <a:cxn ang="0">
                  <a:pos x="T8" y="T9"/>
                </a:cxn>
              </a:cxnLst>
              <a:rect l="0" t="0" r="r" b="b"/>
              <a:pathLst>
                <a:path w="1062" h="1240">
                  <a:moveTo>
                    <a:pt x="1062" y="1069"/>
                  </a:moveTo>
                  <a:lnTo>
                    <a:pt x="216" y="1240"/>
                  </a:lnTo>
                  <a:lnTo>
                    <a:pt x="0" y="170"/>
                  </a:lnTo>
                  <a:lnTo>
                    <a:pt x="846" y="0"/>
                  </a:lnTo>
                  <a:lnTo>
                    <a:pt x="1062" y="1069"/>
                  </a:lnTo>
                  <a:close/>
                </a:path>
              </a:pathLst>
            </a:custGeom>
            <a:solidFill>
              <a:srgbClr val="A12D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41" name="PA-任意多边形 25"/>
            <p:cNvSpPr/>
            <p:nvPr>
              <p:custDataLst>
                <p:tags r:id="rId29"/>
              </p:custDataLst>
            </p:nvPr>
          </p:nvSpPr>
          <p:spPr bwMode="auto">
            <a:xfrm>
              <a:off x="5410" y="1587"/>
              <a:ext cx="951" cy="1109"/>
            </a:xfrm>
            <a:custGeom>
              <a:avLst/>
              <a:gdLst>
                <a:gd name="T0" fmla="*/ 951 w 951"/>
                <a:gd name="T1" fmla="*/ 957 h 1109"/>
                <a:gd name="T2" fmla="*/ 194 w 951"/>
                <a:gd name="T3" fmla="*/ 1109 h 1109"/>
                <a:gd name="T4" fmla="*/ 0 w 951"/>
                <a:gd name="T5" fmla="*/ 153 h 1109"/>
                <a:gd name="T6" fmla="*/ 758 w 951"/>
                <a:gd name="T7" fmla="*/ 0 h 1109"/>
                <a:gd name="T8" fmla="*/ 951 w 951"/>
                <a:gd name="T9" fmla="*/ 957 h 1109"/>
              </a:gdLst>
              <a:ahLst/>
              <a:cxnLst>
                <a:cxn ang="0">
                  <a:pos x="T0" y="T1"/>
                </a:cxn>
                <a:cxn ang="0">
                  <a:pos x="T2" y="T3"/>
                </a:cxn>
                <a:cxn ang="0">
                  <a:pos x="T4" y="T5"/>
                </a:cxn>
                <a:cxn ang="0">
                  <a:pos x="T6" y="T7"/>
                </a:cxn>
                <a:cxn ang="0">
                  <a:pos x="T8" y="T9"/>
                </a:cxn>
              </a:cxnLst>
              <a:rect l="0" t="0" r="r" b="b"/>
              <a:pathLst>
                <a:path w="951" h="1109">
                  <a:moveTo>
                    <a:pt x="951" y="957"/>
                  </a:moveTo>
                  <a:lnTo>
                    <a:pt x="194" y="1109"/>
                  </a:lnTo>
                  <a:lnTo>
                    <a:pt x="0" y="153"/>
                  </a:lnTo>
                  <a:lnTo>
                    <a:pt x="758" y="0"/>
                  </a:lnTo>
                  <a:lnTo>
                    <a:pt x="951" y="95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42" name="PA-任意多边形 26"/>
            <p:cNvSpPr/>
            <p:nvPr>
              <p:custDataLst>
                <p:tags r:id="rId30"/>
              </p:custDataLst>
            </p:nvPr>
          </p:nvSpPr>
          <p:spPr bwMode="auto">
            <a:xfrm>
              <a:off x="5617" y="1548"/>
              <a:ext cx="351" cy="164"/>
            </a:xfrm>
            <a:custGeom>
              <a:avLst/>
              <a:gdLst>
                <a:gd name="T0" fmla="*/ 1084 w 1225"/>
                <a:gd name="T1" fmla="*/ 0 h 574"/>
                <a:gd name="T2" fmla="*/ 545 w 1225"/>
                <a:gd name="T3" fmla="*/ 125 h 574"/>
                <a:gd name="T4" fmla="*/ 0 w 1225"/>
                <a:gd name="T5" fmla="*/ 218 h 574"/>
                <a:gd name="T6" fmla="*/ 6 w 1225"/>
                <a:gd name="T7" fmla="*/ 574 h 574"/>
                <a:gd name="T8" fmla="*/ 590 w 1225"/>
                <a:gd name="T9" fmla="*/ 456 h 574"/>
                <a:gd name="T10" fmla="*/ 632 w 1225"/>
                <a:gd name="T11" fmla="*/ 448 h 574"/>
                <a:gd name="T12" fmla="*/ 1225 w 1225"/>
                <a:gd name="T13" fmla="*/ 328 h 574"/>
                <a:gd name="T14" fmla="*/ 1084 w 1225"/>
                <a:gd name="T15" fmla="*/ 0 h 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5" h="574">
                  <a:moveTo>
                    <a:pt x="1084" y="0"/>
                  </a:moveTo>
                  <a:cubicBezTo>
                    <a:pt x="545" y="125"/>
                    <a:pt x="545" y="125"/>
                    <a:pt x="545" y="125"/>
                  </a:cubicBezTo>
                  <a:cubicBezTo>
                    <a:pt x="0" y="218"/>
                    <a:pt x="0" y="218"/>
                    <a:pt x="0" y="218"/>
                  </a:cubicBezTo>
                  <a:cubicBezTo>
                    <a:pt x="0" y="218"/>
                    <a:pt x="62" y="391"/>
                    <a:pt x="6" y="574"/>
                  </a:cubicBezTo>
                  <a:cubicBezTo>
                    <a:pt x="590" y="456"/>
                    <a:pt x="590" y="456"/>
                    <a:pt x="590" y="456"/>
                  </a:cubicBezTo>
                  <a:cubicBezTo>
                    <a:pt x="632" y="448"/>
                    <a:pt x="632" y="448"/>
                    <a:pt x="632" y="448"/>
                  </a:cubicBezTo>
                  <a:cubicBezTo>
                    <a:pt x="1225" y="328"/>
                    <a:pt x="1225" y="328"/>
                    <a:pt x="1225" y="328"/>
                  </a:cubicBezTo>
                  <a:cubicBezTo>
                    <a:pt x="1103" y="181"/>
                    <a:pt x="1084" y="0"/>
                    <a:pt x="1084" y="0"/>
                  </a:cubicBezTo>
                  <a:close/>
                </a:path>
              </a:pathLst>
            </a:custGeom>
            <a:solidFill>
              <a:srgbClr val="3262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43" name="PA-任意多边形 27"/>
            <p:cNvSpPr/>
            <p:nvPr>
              <p:custDataLst>
                <p:tags r:id="rId31"/>
              </p:custDataLst>
            </p:nvPr>
          </p:nvSpPr>
          <p:spPr bwMode="auto">
            <a:xfrm>
              <a:off x="5611" y="1621"/>
              <a:ext cx="361" cy="105"/>
            </a:xfrm>
            <a:custGeom>
              <a:avLst/>
              <a:gdLst>
                <a:gd name="T0" fmla="*/ 1254 w 1261"/>
                <a:gd name="T1" fmla="*/ 58 h 367"/>
                <a:gd name="T2" fmla="*/ 1204 w 1261"/>
                <a:gd name="T3" fmla="*/ 134 h 367"/>
                <a:gd name="T4" fmla="*/ 83 w 1261"/>
                <a:gd name="T5" fmla="*/ 360 h 367"/>
                <a:gd name="T6" fmla="*/ 7 w 1261"/>
                <a:gd name="T7" fmla="*/ 309 h 367"/>
                <a:gd name="T8" fmla="*/ 58 w 1261"/>
                <a:gd name="T9" fmla="*/ 233 h 367"/>
                <a:gd name="T10" fmla="*/ 1178 w 1261"/>
                <a:gd name="T11" fmla="*/ 7 h 367"/>
                <a:gd name="T12" fmla="*/ 1254 w 1261"/>
                <a:gd name="T13" fmla="*/ 58 h 367"/>
              </a:gdLst>
              <a:ahLst/>
              <a:cxnLst>
                <a:cxn ang="0">
                  <a:pos x="T0" y="T1"/>
                </a:cxn>
                <a:cxn ang="0">
                  <a:pos x="T2" y="T3"/>
                </a:cxn>
                <a:cxn ang="0">
                  <a:pos x="T4" y="T5"/>
                </a:cxn>
                <a:cxn ang="0">
                  <a:pos x="T6" y="T7"/>
                </a:cxn>
                <a:cxn ang="0">
                  <a:pos x="T8" y="T9"/>
                </a:cxn>
                <a:cxn ang="0">
                  <a:pos x="T10" y="T11"/>
                </a:cxn>
                <a:cxn ang="0">
                  <a:pos x="T12" y="T13"/>
                </a:cxn>
              </a:cxnLst>
              <a:rect l="0" t="0" r="r" b="b"/>
              <a:pathLst>
                <a:path w="1261" h="367">
                  <a:moveTo>
                    <a:pt x="1254" y="58"/>
                  </a:moveTo>
                  <a:cubicBezTo>
                    <a:pt x="1261" y="92"/>
                    <a:pt x="1239" y="127"/>
                    <a:pt x="1204" y="134"/>
                  </a:cubicBezTo>
                  <a:cubicBezTo>
                    <a:pt x="83" y="360"/>
                    <a:pt x="83" y="360"/>
                    <a:pt x="83" y="360"/>
                  </a:cubicBezTo>
                  <a:cubicBezTo>
                    <a:pt x="49" y="367"/>
                    <a:pt x="14" y="344"/>
                    <a:pt x="7" y="309"/>
                  </a:cubicBezTo>
                  <a:cubicBezTo>
                    <a:pt x="0" y="274"/>
                    <a:pt x="23" y="240"/>
                    <a:pt x="58" y="233"/>
                  </a:cubicBezTo>
                  <a:cubicBezTo>
                    <a:pt x="1178" y="7"/>
                    <a:pt x="1178" y="7"/>
                    <a:pt x="1178" y="7"/>
                  </a:cubicBezTo>
                  <a:cubicBezTo>
                    <a:pt x="1213" y="0"/>
                    <a:pt x="1247" y="23"/>
                    <a:pt x="1254" y="58"/>
                  </a:cubicBezTo>
                  <a:close/>
                </a:path>
              </a:pathLst>
            </a:custGeom>
            <a:solidFill>
              <a:srgbClr val="254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44" name="PA-任意多边形 28"/>
            <p:cNvSpPr/>
            <p:nvPr>
              <p:custDataLst>
                <p:tags r:id="rId32"/>
              </p:custDataLst>
            </p:nvPr>
          </p:nvSpPr>
          <p:spPr bwMode="auto">
            <a:xfrm>
              <a:off x="5609" y="1533"/>
              <a:ext cx="327" cy="95"/>
            </a:xfrm>
            <a:custGeom>
              <a:avLst/>
              <a:gdLst>
                <a:gd name="T0" fmla="*/ 1132 w 1139"/>
                <a:gd name="T1" fmla="*/ 52 h 332"/>
                <a:gd name="T2" fmla="*/ 1087 w 1139"/>
                <a:gd name="T3" fmla="*/ 121 h 332"/>
                <a:gd name="T4" fmla="*/ 75 w 1139"/>
                <a:gd name="T5" fmla="*/ 325 h 332"/>
                <a:gd name="T6" fmla="*/ 6 w 1139"/>
                <a:gd name="T7" fmla="*/ 280 h 332"/>
                <a:gd name="T8" fmla="*/ 52 w 1139"/>
                <a:gd name="T9" fmla="*/ 211 h 332"/>
                <a:gd name="T10" fmla="*/ 1064 w 1139"/>
                <a:gd name="T11" fmla="*/ 7 h 332"/>
                <a:gd name="T12" fmla="*/ 1132 w 1139"/>
                <a:gd name="T13" fmla="*/ 52 h 332"/>
              </a:gdLst>
              <a:ahLst/>
              <a:cxnLst>
                <a:cxn ang="0">
                  <a:pos x="T0" y="T1"/>
                </a:cxn>
                <a:cxn ang="0">
                  <a:pos x="T2" y="T3"/>
                </a:cxn>
                <a:cxn ang="0">
                  <a:pos x="T4" y="T5"/>
                </a:cxn>
                <a:cxn ang="0">
                  <a:pos x="T6" y="T7"/>
                </a:cxn>
                <a:cxn ang="0">
                  <a:pos x="T8" y="T9"/>
                </a:cxn>
                <a:cxn ang="0">
                  <a:pos x="T10" y="T11"/>
                </a:cxn>
                <a:cxn ang="0">
                  <a:pos x="T12" y="T13"/>
                </a:cxn>
              </a:cxnLst>
              <a:rect l="0" t="0" r="r" b="b"/>
              <a:pathLst>
                <a:path w="1139" h="332">
                  <a:moveTo>
                    <a:pt x="1132" y="52"/>
                  </a:moveTo>
                  <a:cubicBezTo>
                    <a:pt x="1139" y="84"/>
                    <a:pt x="1118" y="115"/>
                    <a:pt x="1087" y="121"/>
                  </a:cubicBezTo>
                  <a:cubicBezTo>
                    <a:pt x="75" y="325"/>
                    <a:pt x="75" y="325"/>
                    <a:pt x="75" y="325"/>
                  </a:cubicBezTo>
                  <a:cubicBezTo>
                    <a:pt x="43" y="332"/>
                    <a:pt x="12" y="311"/>
                    <a:pt x="6" y="280"/>
                  </a:cubicBezTo>
                  <a:cubicBezTo>
                    <a:pt x="0" y="248"/>
                    <a:pt x="20" y="217"/>
                    <a:pt x="52" y="211"/>
                  </a:cubicBezTo>
                  <a:cubicBezTo>
                    <a:pt x="1064" y="7"/>
                    <a:pt x="1064" y="7"/>
                    <a:pt x="1064" y="7"/>
                  </a:cubicBezTo>
                  <a:cubicBezTo>
                    <a:pt x="1095" y="0"/>
                    <a:pt x="1126" y="21"/>
                    <a:pt x="1132" y="52"/>
                  </a:cubicBezTo>
                  <a:close/>
                </a:path>
              </a:pathLst>
            </a:custGeom>
            <a:solidFill>
              <a:srgbClr val="254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45" name="PA-任意多边形 29"/>
            <p:cNvSpPr>
              <a:spLocks noEditPoints="1"/>
            </p:cNvSpPr>
            <p:nvPr>
              <p:custDataLst>
                <p:tags r:id="rId33"/>
              </p:custDataLst>
            </p:nvPr>
          </p:nvSpPr>
          <p:spPr bwMode="auto">
            <a:xfrm>
              <a:off x="5663" y="1454"/>
              <a:ext cx="202" cy="149"/>
            </a:xfrm>
            <a:custGeom>
              <a:avLst/>
              <a:gdLst>
                <a:gd name="T0" fmla="*/ 688 w 707"/>
                <a:gd name="T1" fmla="*/ 297 h 524"/>
                <a:gd name="T2" fmla="*/ 296 w 707"/>
                <a:gd name="T3" fmla="*/ 37 h 524"/>
                <a:gd name="T4" fmla="*/ 36 w 707"/>
                <a:gd name="T5" fmla="*/ 428 h 524"/>
                <a:gd name="T6" fmla="*/ 55 w 707"/>
                <a:gd name="T7" fmla="*/ 524 h 524"/>
                <a:gd name="T8" fmla="*/ 707 w 707"/>
                <a:gd name="T9" fmla="*/ 393 h 524"/>
                <a:gd name="T10" fmla="*/ 688 w 707"/>
                <a:gd name="T11" fmla="*/ 297 h 524"/>
                <a:gd name="T12" fmla="*/ 366 w 707"/>
                <a:gd name="T13" fmla="*/ 383 h 524"/>
                <a:gd name="T14" fmla="*/ 214 w 707"/>
                <a:gd name="T15" fmla="*/ 282 h 524"/>
                <a:gd name="T16" fmla="*/ 315 w 707"/>
                <a:gd name="T17" fmla="*/ 130 h 524"/>
                <a:gd name="T18" fmla="*/ 467 w 707"/>
                <a:gd name="T19" fmla="*/ 231 h 524"/>
                <a:gd name="T20" fmla="*/ 366 w 707"/>
                <a:gd name="T21" fmla="*/ 383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7" h="524">
                  <a:moveTo>
                    <a:pt x="688" y="297"/>
                  </a:moveTo>
                  <a:cubicBezTo>
                    <a:pt x="651" y="117"/>
                    <a:pt x="476" y="0"/>
                    <a:pt x="296" y="37"/>
                  </a:cubicBezTo>
                  <a:cubicBezTo>
                    <a:pt x="116" y="73"/>
                    <a:pt x="0" y="248"/>
                    <a:pt x="36" y="428"/>
                  </a:cubicBezTo>
                  <a:cubicBezTo>
                    <a:pt x="55" y="524"/>
                    <a:pt x="55" y="524"/>
                    <a:pt x="55" y="524"/>
                  </a:cubicBezTo>
                  <a:cubicBezTo>
                    <a:pt x="707" y="393"/>
                    <a:pt x="707" y="393"/>
                    <a:pt x="707" y="393"/>
                  </a:cubicBezTo>
                  <a:lnTo>
                    <a:pt x="688" y="297"/>
                  </a:lnTo>
                  <a:close/>
                  <a:moveTo>
                    <a:pt x="366" y="383"/>
                  </a:moveTo>
                  <a:cubicBezTo>
                    <a:pt x="296" y="397"/>
                    <a:pt x="228" y="352"/>
                    <a:pt x="214" y="282"/>
                  </a:cubicBezTo>
                  <a:cubicBezTo>
                    <a:pt x="200" y="212"/>
                    <a:pt x="245" y="144"/>
                    <a:pt x="315" y="130"/>
                  </a:cubicBezTo>
                  <a:cubicBezTo>
                    <a:pt x="385" y="116"/>
                    <a:pt x="453" y="161"/>
                    <a:pt x="467" y="231"/>
                  </a:cubicBezTo>
                  <a:cubicBezTo>
                    <a:pt x="481" y="301"/>
                    <a:pt x="436" y="369"/>
                    <a:pt x="366" y="383"/>
                  </a:cubicBezTo>
                  <a:close/>
                </a:path>
              </a:pathLst>
            </a:custGeom>
            <a:solidFill>
              <a:srgbClr val="254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46" name="PA-任意多边形 30"/>
            <p:cNvSpPr/>
            <p:nvPr>
              <p:custDataLst>
                <p:tags r:id="rId34"/>
              </p:custDataLst>
            </p:nvPr>
          </p:nvSpPr>
          <p:spPr bwMode="auto">
            <a:xfrm>
              <a:off x="5503" y="1856"/>
              <a:ext cx="68" cy="68"/>
            </a:xfrm>
            <a:custGeom>
              <a:avLst/>
              <a:gdLst>
                <a:gd name="T0" fmla="*/ 68 w 68"/>
                <a:gd name="T1" fmla="*/ 56 h 68"/>
                <a:gd name="T2" fmla="*/ 11 w 68"/>
                <a:gd name="T3" fmla="*/ 68 h 68"/>
                <a:gd name="T4" fmla="*/ 0 w 68"/>
                <a:gd name="T5" fmla="*/ 11 h 68"/>
                <a:gd name="T6" fmla="*/ 56 w 68"/>
                <a:gd name="T7" fmla="*/ 0 h 68"/>
                <a:gd name="T8" fmla="*/ 68 w 68"/>
                <a:gd name="T9" fmla="*/ 56 h 68"/>
              </a:gdLst>
              <a:ahLst/>
              <a:cxnLst>
                <a:cxn ang="0">
                  <a:pos x="T0" y="T1"/>
                </a:cxn>
                <a:cxn ang="0">
                  <a:pos x="T2" y="T3"/>
                </a:cxn>
                <a:cxn ang="0">
                  <a:pos x="T4" y="T5"/>
                </a:cxn>
                <a:cxn ang="0">
                  <a:pos x="T6" y="T7"/>
                </a:cxn>
                <a:cxn ang="0">
                  <a:pos x="T8" y="T9"/>
                </a:cxn>
              </a:cxnLst>
              <a:rect l="0" t="0" r="r" b="b"/>
              <a:pathLst>
                <a:path w="68" h="68">
                  <a:moveTo>
                    <a:pt x="68" y="56"/>
                  </a:moveTo>
                  <a:lnTo>
                    <a:pt x="11" y="68"/>
                  </a:lnTo>
                  <a:lnTo>
                    <a:pt x="0" y="11"/>
                  </a:lnTo>
                  <a:lnTo>
                    <a:pt x="56" y="0"/>
                  </a:lnTo>
                  <a:lnTo>
                    <a:pt x="68" y="56"/>
                  </a:lnTo>
                  <a:close/>
                </a:path>
              </a:pathLst>
            </a:custGeom>
            <a:solidFill>
              <a:srgbClr val="254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47" name="PA-任意多边形 31"/>
            <p:cNvSpPr/>
            <p:nvPr>
              <p:custDataLst>
                <p:tags r:id="rId35"/>
              </p:custDataLst>
            </p:nvPr>
          </p:nvSpPr>
          <p:spPr bwMode="auto">
            <a:xfrm>
              <a:off x="5615" y="1745"/>
              <a:ext cx="507" cy="156"/>
            </a:xfrm>
            <a:custGeom>
              <a:avLst/>
              <a:gdLst>
                <a:gd name="T0" fmla="*/ 507 w 507"/>
                <a:gd name="T1" fmla="*/ 56 h 156"/>
                <a:gd name="T2" fmla="*/ 12 w 507"/>
                <a:gd name="T3" fmla="*/ 156 h 156"/>
                <a:gd name="T4" fmla="*/ 0 w 507"/>
                <a:gd name="T5" fmla="*/ 100 h 156"/>
                <a:gd name="T6" fmla="*/ 496 w 507"/>
                <a:gd name="T7" fmla="*/ 0 h 156"/>
                <a:gd name="T8" fmla="*/ 507 w 507"/>
                <a:gd name="T9" fmla="*/ 56 h 156"/>
              </a:gdLst>
              <a:ahLst/>
              <a:cxnLst>
                <a:cxn ang="0">
                  <a:pos x="T0" y="T1"/>
                </a:cxn>
                <a:cxn ang="0">
                  <a:pos x="T2" y="T3"/>
                </a:cxn>
                <a:cxn ang="0">
                  <a:pos x="T4" y="T5"/>
                </a:cxn>
                <a:cxn ang="0">
                  <a:pos x="T6" y="T7"/>
                </a:cxn>
                <a:cxn ang="0">
                  <a:pos x="T8" y="T9"/>
                </a:cxn>
              </a:cxnLst>
              <a:rect l="0" t="0" r="r" b="b"/>
              <a:pathLst>
                <a:path w="507" h="156">
                  <a:moveTo>
                    <a:pt x="507" y="56"/>
                  </a:moveTo>
                  <a:lnTo>
                    <a:pt x="12" y="156"/>
                  </a:lnTo>
                  <a:lnTo>
                    <a:pt x="0" y="100"/>
                  </a:lnTo>
                  <a:lnTo>
                    <a:pt x="496" y="0"/>
                  </a:lnTo>
                  <a:lnTo>
                    <a:pt x="507" y="56"/>
                  </a:lnTo>
                  <a:close/>
                </a:path>
              </a:pathLst>
            </a:custGeom>
            <a:solidFill>
              <a:srgbClr val="254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48" name="PA-任意多边形 32"/>
            <p:cNvSpPr/>
            <p:nvPr>
              <p:custDataLst>
                <p:tags r:id="rId36"/>
              </p:custDataLst>
            </p:nvPr>
          </p:nvSpPr>
          <p:spPr bwMode="auto">
            <a:xfrm>
              <a:off x="5524" y="1963"/>
              <a:ext cx="68" cy="68"/>
            </a:xfrm>
            <a:custGeom>
              <a:avLst/>
              <a:gdLst>
                <a:gd name="T0" fmla="*/ 68 w 68"/>
                <a:gd name="T1" fmla="*/ 56 h 68"/>
                <a:gd name="T2" fmla="*/ 12 w 68"/>
                <a:gd name="T3" fmla="*/ 68 h 68"/>
                <a:gd name="T4" fmla="*/ 0 w 68"/>
                <a:gd name="T5" fmla="*/ 11 h 68"/>
                <a:gd name="T6" fmla="*/ 57 w 68"/>
                <a:gd name="T7" fmla="*/ 0 h 68"/>
                <a:gd name="T8" fmla="*/ 68 w 68"/>
                <a:gd name="T9" fmla="*/ 56 h 68"/>
              </a:gdLst>
              <a:ahLst/>
              <a:cxnLst>
                <a:cxn ang="0">
                  <a:pos x="T0" y="T1"/>
                </a:cxn>
                <a:cxn ang="0">
                  <a:pos x="T2" y="T3"/>
                </a:cxn>
                <a:cxn ang="0">
                  <a:pos x="T4" y="T5"/>
                </a:cxn>
                <a:cxn ang="0">
                  <a:pos x="T6" y="T7"/>
                </a:cxn>
                <a:cxn ang="0">
                  <a:pos x="T8" y="T9"/>
                </a:cxn>
              </a:cxnLst>
              <a:rect l="0" t="0" r="r" b="b"/>
              <a:pathLst>
                <a:path w="68" h="68">
                  <a:moveTo>
                    <a:pt x="68" y="56"/>
                  </a:moveTo>
                  <a:lnTo>
                    <a:pt x="12" y="68"/>
                  </a:lnTo>
                  <a:lnTo>
                    <a:pt x="0" y="11"/>
                  </a:lnTo>
                  <a:lnTo>
                    <a:pt x="57" y="0"/>
                  </a:lnTo>
                  <a:lnTo>
                    <a:pt x="68" y="56"/>
                  </a:lnTo>
                  <a:close/>
                </a:path>
              </a:pathLst>
            </a:custGeom>
            <a:solidFill>
              <a:srgbClr val="254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49" name="PA-任意多边形 33"/>
            <p:cNvSpPr/>
            <p:nvPr>
              <p:custDataLst>
                <p:tags r:id="rId37"/>
              </p:custDataLst>
            </p:nvPr>
          </p:nvSpPr>
          <p:spPr bwMode="auto">
            <a:xfrm>
              <a:off x="5637" y="1857"/>
              <a:ext cx="480" cy="151"/>
            </a:xfrm>
            <a:custGeom>
              <a:avLst/>
              <a:gdLst>
                <a:gd name="T0" fmla="*/ 480 w 480"/>
                <a:gd name="T1" fmla="*/ 57 h 151"/>
                <a:gd name="T2" fmla="*/ 12 w 480"/>
                <a:gd name="T3" fmla="*/ 151 h 151"/>
                <a:gd name="T4" fmla="*/ 0 w 480"/>
                <a:gd name="T5" fmla="*/ 95 h 151"/>
                <a:gd name="T6" fmla="*/ 469 w 480"/>
                <a:gd name="T7" fmla="*/ 0 h 151"/>
                <a:gd name="T8" fmla="*/ 480 w 480"/>
                <a:gd name="T9" fmla="*/ 57 h 151"/>
              </a:gdLst>
              <a:ahLst/>
              <a:cxnLst>
                <a:cxn ang="0">
                  <a:pos x="T0" y="T1"/>
                </a:cxn>
                <a:cxn ang="0">
                  <a:pos x="T2" y="T3"/>
                </a:cxn>
                <a:cxn ang="0">
                  <a:pos x="T4" y="T5"/>
                </a:cxn>
                <a:cxn ang="0">
                  <a:pos x="T6" y="T7"/>
                </a:cxn>
                <a:cxn ang="0">
                  <a:pos x="T8" y="T9"/>
                </a:cxn>
              </a:cxnLst>
              <a:rect l="0" t="0" r="r" b="b"/>
              <a:pathLst>
                <a:path w="480" h="151">
                  <a:moveTo>
                    <a:pt x="480" y="57"/>
                  </a:moveTo>
                  <a:lnTo>
                    <a:pt x="12" y="151"/>
                  </a:lnTo>
                  <a:lnTo>
                    <a:pt x="0" y="95"/>
                  </a:lnTo>
                  <a:lnTo>
                    <a:pt x="469" y="0"/>
                  </a:lnTo>
                  <a:lnTo>
                    <a:pt x="480" y="57"/>
                  </a:lnTo>
                  <a:close/>
                </a:path>
              </a:pathLst>
            </a:custGeom>
            <a:solidFill>
              <a:srgbClr val="254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50" name="PA-任意多边形 34"/>
            <p:cNvSpPr/>
            <p:nvPr>
              <p:custDataLst>
                <p:tags r:id="rId38"/>
              </p:custDataLst>
            </p:nvPr>
          </p:nvSpPr>
          <p:spPr bwMode="auto">
            <a:xfrm>
              <a:off x="5546" y="2070"/>
              <a:ext cx="68" cy="68"/>
            </a:xfrm>
            <a:custGeom>
              <a:avLst/>
              <a:gdLst>
                <a:gd name="T0" fmla="*/ 68 w 68"/>
                <a:gd name="T1" fmla="*/ 56 h 68"/>
                <a:gd name="T2" fmla="*/ 12 w 68"/>
                <a:gd name="T3" fmla="*/ 68 h 68"/>
                <a:gd name="T4" fmla="*/ 0 w 68"/>
                <a:gd name="T5" fmla="*/ 11 h 68"/>
                <a:gd name="T6" fmla="*/ 57 w 68"/>
                <a:gd name="T7" fmla="*/ 0 h 68"/>
                <a:gd name="T8" fmla="*/ 68 w 68"/>
                <a:gd name="T9" fmla="*/ 56 h 68"/>
              </a:gdLst>
              <a:ahLst/>
              <a:cxnLst>
                <a:cxn ang="0">
                  <a:pos x="T0" y="T1"/>
                </a:cxn>
                <a:cxn ang="0">
                  <a:pos x="T2" y="T3"/>
                </a:cxn>
                <a:cxn ang="0">
                  <a:pos x="T4" y="T5"/>
                </a:cxn>
                <a:cxn ang="0">
                  <a:pos x="T6" y="T7"/>
                </a:cxn>
                <a:cxn ang="0">
                  <a:pos x="T8" y="T9"/>
                </a:cxn>
              </a:cxnLst>
              <a:rect l="0" t="0" r="r" b="b"/>
              <a:pathLst>
                <a:path w="68" h="68">
                  <a:moveTo>
                    <a:pt x="68" y="56"/>
                  </a:moveTo>
                  <a:lnTo>
                    <a:pt x="12" y="68"/>
                  </a:lnTo>
                  <a:lnTo>
                    <a:pt x="0" y="11"/>
                  </a:lnTo>
                  <a:lnTo>
                    <a:pt x="57" y="0"/>
                  </a:lnTo>
                  <a:lnTo>
                    <a:pt x="68" y="56"/>
                  </a:lnTo>
                  <a:close/>
                </a:path>
              </a:pathLst>
            </a:custGeom>
            <a:solidFill>
              <a:srgbClr val="254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51" name="PA-任意多边形 35"/>
            <p:cNvSpPr/>
            <p:nvPr>
              <p:custDataLst>
                <p:tags r:id="rId39"/>
              </p:custDataLst>
            </p:nvPr>
          </p:nvSpPr>
          <p:spPr bwMode="auto">
            <a:xfrm>
              <a:off x="5659" y="1976"/>
              <a:ext cx="421" cy="139"/>
            </a:xfrm>
            <a:custGeom>
              <a:avLst/>
              <a:gdLst>
                <a:gd name="T0" fmla="*/ 421 w 421"/>
                <a:gd name="T1" fmla="*/ 56 h 139"/>
                <a:gd name="T2" fmla="*/ 11 w 421"/>
                <a:gd name="T3" fmla="*/ 139 h 139"/>
                <a:gd name="T4" fmla="*/ 0 w 421"/>
                <a:gd name="T5" fmla="*/ 82 h 139"/>
                <a:gd name="T6" fmla="*/ 409 w 421"/>
                <a:gd name="T7" fmla="*/ 0 h 139"/>
                <a:gd name="T8" fmla="*/ 421 w 421"/>
                <a:gd name="T9" fmla="*/ 56 h 139"/>
              </a:gdLst>
              <a:ahLst/>
              <a:cxnLst>
                <a:cxn ang="0">
                  <a:pos x="T0" y="T1"/>
                </a:cxn>
                <a:cxn ang="0">
                  <a:pos x="T2" y="T3"/>
                </a:cxn>
                <a:cxn ang="0">
                  <a:pos x="T4" y="T5"/>
                </a:cxn>
                <a:cxn ang="0">
                  <a:pos x="T6" y="T7"/>
                </a:cxn>
                <a:cxn ang="0">
                  <a:pos x="T8" y="T9"/>
                </a:cxn>
              </a:cxnLst>
              <a:rect l="0" t="0" r="r" b="b"/>
              <a:pathLst>
                <a:path w="421" h="139">
                  <a:moveTo>
                    <a:pt x="421" y="56"/>
                  </a:moveTo>
                  <a:lnTo>
                    <a:pt x="11" y="139"/>
                  </a:lnTo>
                  <a:lnTo>
                    <a:pt x="0" y="82"/>
                  </a:lnTo>
                  <a:lnTo>
                    <a:pt x="409" y="0"/>
                  </a:lnTo>
                  <a:lnTo>
                    <a:pt x="421" y="56"/>
                  </a:lnTo>
                  <a:close/>
                </a:path>
              </a:pathLst>
            </a:custGeom>
            <a:solidFill>
              <a:srgbClr val="254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52" name="PA-任意多边形 36"/>
            <p:cNvSpPr/>
            <p:nvPr>
              <p:custDataLst>
                <p:tags r:id="rId40"/>
              </p:custDataLst>
            </p:nvPr>
          </p:nvSpPr>
          <p:spPr bwMode="auto">
            <a:xfrm>
              <a:off x="5568" y="2177"/>
              <a:ext cx="68" cy="67"/>
            </a:xfrm>
            <a:custGeom>
              <a:avLst/>
              <a:gdLst>
                <a:gd name="T0" fmla="*/ 68 w 68"/>
                <a:gd name="T1" fmla="*/ 56 h 67"/>
                <a:gd name="T2" fmla="*/ 11 w 68"/>
                <a:gd name="T3" fmla="*/ 67 h 67"/>
                <a:gd name="T4" fmla="*/ 0 w 68"/>
                <a:gd name="T5" fmla="*/ 11 h 67"/>
                <a:gd name="T6" fmla="*/ 56 w 68"/>
                <a:gd name="T7" fmla="*/ 0 h 67"/>
                <a:gd name="T8" fmla="*/ 68 w 68"/>
                <a:gd name="T9" fmla="*/ 56 h 67"/>
              </a:gdLst>
              <a:ahLst/>
              <a:cxnLst>
                <a:cxn ang="0">
                  <a:pos x="T0" y="T1"/>
                </a:cxn>
                <a:cxn ang="0">
                  <a:pos x="T2" y="T3"/>
                </a:cxn>
                <a:cxn ang="0">
                  <a:pos x="T4" y="T5"/>
                </a:cxn>
                <a:cxn ang="0">
                  <a:pos x="T6" y="T7"/>
                </a:cxn>
                <a:cxn ang="0">
                  <a:pos x="T8" y="T9"/>
                </a:cxn>
              </a:cxnLst>
              <a:rect l="0" t="0" r="r" b="b"/>
              <a:pathLst>
                <a:path w="68" h="67">
                  <a:moveTo>
                    <a:pt x="68" y="56"/>
                  </a:moveTo>
                  <a:lnTo>
                    <a:pt x="11" y="67"/>
                  </a:lnTo>
                  <a:lnTo>
                    <a:pt x="0" y="11"/>
                  </a:lnTo>
                  <a:lnTo>
                    <a:pt x="56" y="0"/>
                  </a:lnTo>
                  <a:lnTo>
                    <a:pt x="68" y="56"/>
                  </a:lnTo>
                  <a:close/>
                </a:path>
              </a:pathLst>
            </a:custGeom>
            <a:solidFill>
              <a:srgbClr val="254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53" name="PA-任意多边形 37"/>
            <p:cNvSpPr/>
            <p:nvPr>
              <p:custDataLst>
                <p:tags r:id="rId41"/>
              </p:custDataLst>
            </p:nvPr>
          </p:nvSpPr>
          <p:spPr bwMode="auto">
            <a:xfrm>
              <a:off x="5680" y="2091"/>
              <a:ext cx="382" cy="131"/>
            </a:xfrm>
            <a:custGeom>
              <a:avLst/>
              <a:gdLst>
                <a:gd name="T0" fmla="*/ 382 w 382"/>
                <a:gd name="T1" fmla="*/ 56 h 131"/>
                <a:gd name="T2" fmla="*/ 12 w 382"/>
                <a:gd name="T3" fmla="*/ 131 h 131"/>
                <a:gd name="T4" fmla="*/ 0 w 382"/>
                <a:gd name="T5" fmla="*/ 75 h 131"/>
                <a:gd name="T6" fmla="*/ 371 w 382"/>
                <a:gd name="T7" fmla="*/ 0 h 131"/>
                <a:gd name="T8" fmla="*/ 382 w 382"/>
                <a:gd name="T9" fmla="*/ 56 h 131"/>
              </a:gdLst>
              <a:ahLst/>
              <a:cxnLst>
                <a:cxn ang="0">
                  <a:pos x="T0" y="T1"/>
                </a:cxn>
                <a:cxn ang="0">
                  <a:pos x="T2" y="T3"/>
                </a:cxn>
                <a:cxn ang="0">
                  <a:pos x="T4" y="T5"/>
                </a:cxn>
                <a:cxn ang="0">
                  <a:pos x="T6" y="T7"/>
                </a:cxn>
                <a:cxn ang="0">
                  <a:pos x="T8" y="T9"/>
                </a:cxn>
              </a:cxnLst>
              <a:rect l="0" t="0" r="r" b="b"/>
              <a:pathLst>
                <a:path w="382" h="131">
                  <a:moveTo>
                    <a:pt x="382" y="56"/>
                  </a:moveTo>
                  <a:lnTo>
                    <a:pt x="12" y="131"/>
                  </a:lnTo>
                  <a:lnTo>
                    <a:pt x="0" y="75"/>
                  </a:lnTo>
                  <a:lnTo>
                    <a:pt x="371" y="0"/>
                  </a:lnTo>
                  <a:lnTo>
                    <a:pt x="382" y="56"/>
                  </a:lnTo>
                  <a:close/>
                </a:path>
              </a:pathLst>
            </a:custGeom>
            <a:solidFill>
              <a:srgbClr val="254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54" name="PA-任意多边形 38"/>
            <p:cNvSpPr/>
            <p:nvPr>
              <p:custDataLst>
                <p:tags r:id="rId42"/>
              </p:custDataLst>
            </p:nvPr>
          </p:nvSpPr>
          <p:spPr bwMode="auto">
            <a:xfrm>
              <a:off x="5589" y="2284"/>
              <a:ext cx="68" cy="67"/>
            </a:xfrm>
            <a:custGeom>
              <a:avLst/>
              <a:gdLst>
                <a:gd name="T0" fmla="*/ 68 w 68"/>
                <a:gd name="T1" fmla="*/ 56 h 67"/>
                <a:gd name="T2" fmla="*/ 12 w 68"/>
                <a:gd name="T3" fmla="*/ 67 h 67"/>
                <a:gd name="T4" fmla="*/ 0 w 68"/>
                <a:gd name="T5" fmla="*/ 11 h 67"/>
                <a:gd name="T6" fmla="*/ 57 w 68"/>
                <a:gd name="T7" fmla="*/ 0 h 67"/>
                <a:gd name="T8" fmla="*/ 68 w 68"/>
                <a:gd name="T9" fmla="*/ 56 h 67"/>
              </a:gdLst>
              <a:ahLst/>
              <a:cxnLst>
                <a:cxn ang="0">
                  <a:pos x="T0" y="T1"/>
                </a:cxn>
                <a:cxn ang="0">
                  <a:pos x="T2" y="T3"/>
                </a:cxn>
                <a:cxn ang="0">
                  <a:pos x="T4" y="T5"/>
                </a:cxn>
                <a:cxn ang="0">
                  <a:pos x="T6" y="T7"/>
                </a:cxn>
                <a:cxn ang="0">
                  <a:pos x="T8" y="T9"/>
                </a:cxn>
              </a:cxnLst>
              <a:rect l="0" t="0" r="r" b="b"/>
              <a:pathLst>
                <a:path w="68" h="67">
                  <a:moveTo>
                    <a:pt x="68" y="56"/>
                  </a:moveTo>
                  <a:lnTo>
                    <a:pt x="12" y="67"/>
                  </a:lnTo>
                  <a:lnTo>
                    <a:pt x="0" y="11"/>
                  </a:lnTo>
                  <a:lnTo>
                    <a:pt x="57" y="0"/>
                  </a:lnTo>
                  <a:lnTo>
                    <a:pt x="68" y="56"/>
                  </a:lnTo>
                  <a:close/>
                </a:path>
              </a:pathLst>
            </a:custGeom>
            <a:solidFill>
              <a:srgbClr val="254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55" name="PA-任意多边形 39"/>
            <p:cNvSpPr/>
            <p:nvPr>
              <p:custDataLst>
                <p:tags r:id="rId43"/>
              </p:custDataLst>
            </p:nvPr>
          </p:nvSpPr>
          <p:spPr bwMode="auto">
            <a:xfrm>
              <a:off x="5702" y="2176"/>
              <a:ext cx="492" cy="153"/>
            </a:xfrm>
            <a:custGeom>
              <a:avLst/>
              <a:gdLst>
                <a:gd name="T0" fmla="*/ 492 w 492"/>
                <a:gd name="T1" fmla="*/ 56 h 153"/>
                <a:gd name="T2" fmla="*/ 11 w 492"/>
                <a:gd name="T3" fmla="*/ 153 h 153"/>
                <a:gd name="T4" fmla="*/ 0 w 492"/>
                <a:gd name="T5" fmla="*/ 96 h 153"/>
                <a:gd name="T6" fmla="*/ 481 w 492"/>
                <a:gd name="T7" fmla="*/ 0 h 153"/>
                <a:gd name="T8" fmla="*/ 492 w 492"/>
                <a:gd name="T9" fmla="*/ 56 h 153"/>
              </a:gdLst>
              <a:ahLst/>
              <a:cxnLst>
                <a:cxn ang="0">
                  <a:pos x="T0" y="T1"/>
                </a:cxn>
                <a:cxn ang="0">
                  <a:pos x="T2" y="T3"/>
                </a:cxn>
                <a:cxn ang="0">
                  <a:pos x="T4" y="T5"/>
                </a:cxn>
                <a:cxn ang="0">
                  <a:pos x="T6" y="T7"/>
                </a:cxn>
                <a:cxn ang="0">
                  <a:pos x="T8" y="T9"/>
                </a:cxn>
              </a:cxnLst>
              <a:rect l="0" t="0" r="r" b="b"/>
              <a:pathLst>
                <a:path w="492" h="153">
                  <a:moveTo>
                    <a:pt x="492" y="56"/>
                  </a:moveTo>
                  <a:lnTo>
                    <a:pt x="11" y="153"/>
                  </a:lnTo>
                  <a:lnTo>
                    <a:pt x="0" y="96"/>
                  </a:lnTo>
                  <a:lnTo>
                    <a:pt x="481" y="0"/>
                  </a:lnTo>
                  <a:lnTo>
                    <a:pt x="492" y="56"/>
                  </a:lnTo>
                  <a:close/>
                </a:path>
              </a:pathLst>
            </a:custGeom>
            <a:solidFill>
              <a:srgbClr val="254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56" name="PA-任意多边形 40"/>
            <p:cNvSpPr/>
            <p:nvPr>
              <p:custDataLst>
                <p:tags r:id="rId44"/>
              </p:custDataLst>
            </p:nvPr>
          </p:nvSpPr>
          <p:spPr bwMode="auto">
            <a:xfrm>
              <a:off x="5611" y="2391"/>
              <a:ext cx="68" cy="67"/>
            </a:xfrm>
            <a:custGeom>
              <a:avLst/>
              <a:gdLst>
                <a:gd name="T0" fmla="*/ 68 w 68"/>
                <a:gd name="T1" fmla="*/ 56 h 67"/>
                <a:gd name="T2" fmla="*/ 11 w 68"/>
                <a:gd name="T3" fmla="*/ 67 h 67"/>
                <a:gd name="T4" fmla="*/ 0 w 68"/>
                <a:gd name="T5" fmla="*/ 11 h 67"/>
                <a:gd name="T6" fmla="*/ 57 w 68"/>
                <a:gd name="T7" fmla="*/ 0 h 67"/>
                <a:gd name="T8" fmla="*/ 68 w 68"/>
                <a:gd name="T9" fmla="*/ 56 h 67"/>
              </a:gdLst>
              <a:ahLst/>
              <a:cxnLst>
                <a:cxn ang="0">
                  <a:pos x="T0" y="T1"/>
                </a:cxn>
                <a:cxn ang="0">
                  <a:pos x="T2" y="T3"/>
                </a:cxn>
                <a:cxn ang="0">
                  <a:pos x="T4" y="T5"/>
                </a:cxn>
                <a:cxn ang="0">
                  <a:pos x="T6" y="T7"/>
                </a:cxn>
                <a:cxn ang="0">
                  <a:pos x="T8" y="T9"/>
                </a:cxn>
              </a:cxnLst>
              <a:rect l="0" t="0" r="r" b="b"/>
              <a:pathLst>
                <a:path w="68" h="67">
                  <a:moveTo>
                    <a:pt x="68" y="56"/>
                  </a:moveTo>
                  <a:lnTo>
                    <a:pt x="11" y="67"/>
                  </a:lnTo>
                  <a:lnTo>
                    <a:pt x="0" y="11"/>
                  </a:lnTo>
                  <a:lnTo>
                    <a:pt x="57" y="0"/>
                  </a:lnTo>
                  <a:lnTo>
                    <a:pt x="68" y="56"/>
                  </a:lnTo>
                  <a:close/>
                </a:path>
              </a:pathLst>
            </a:custGeom>
            <a:solidFill>
              <a:srgbClr val="254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57" name="PA-任意多边形 41"/>
            <p:cNvSpPr/>
            <p:nvPr>
              <p:custDataLst>
                <p:tags r:id="rId45"/>
              </p:custDataLst>
            </p:nvPr>
          </p:nvSpPr>
          <p:spPr bwMode="auto">
            <a:xfrm>
              <a:off x="5724" y="2282"/>
              <a:ext cx="492" cy="154"/>
            </a:xfrm>
            <a:custGeom>
              <a:avLst/>
              <a:gdLst>
                <a:gd name="T0" fmla="*/ 492 w 492"/>
                <a:gd name="T1" fmla="*/ 57 h 154"/>
                <a:gd name="T2" fmla="*/ 11 w 492"/>
                <a:gd name="T3" fmla="*/ 154 h 154"/>
                <a:gd name="T4" fmla="*/ 0 w 492"/>
                <a:gd name="T5" fmla="*/ 97 h 154"/>
                <a:gd name="T6" fmla="*/ 480 w 492"/>
                <a:gd name="T7" fmla="*/ 0 h 154"/>
                <a:gd name="T8" fmla="*/ 492 w 492"/>
                <a:gd name="T9" fmla="*/ 57 h 154"/>
              </a:gdLst>
              <a:ahLst/>
              <a:cxnLst>
                <a:cxn ang="0">
                  <a:pos x="T0" y="T1"/>
                </a:cxn>
                <a:cxn ang="0">
                  <a:pos x="T2" y="T3"/>
                </a:cxn>
                <a:cxn ang="0">
                  <a:pos x="T4" y="T5"/>
                </a:cxn>
                <a:cxn ang="0">
                  <a:pos x="T6" y="T7"/>
                </a:cxn>
                <a:cxn ang="0">
                  <a:pos x="T8" y="T9"/>
                </a:cxn>
              </a:cxnLst>
              <a:rect l="0" t="0" r="r" b="b"/>
              <a:pathLst>
                <a:path w="492" h="154">
                  <a:moveTo>
                    <a:pt x="492" y="57"/>
                  </a:moveTo>
                  <a:lnTo>
                    <a:pt x="11" y="154"/>
                  </a:lnTo>
                  <a:lnTo>
                    <a:pt x="0" y="97"/>
                  </a:lnTo>
                  <a:lnTo>
                    <a:pt x="480" y="0"/>
                  </a:lnTo>
                  <a:lnTo>
                    <a:pt x="492" y="57"/>
                  </a:lnTo>
                  <a:close/>
                </a:path>
              </a:pathLst>
            </a:custGeom>
            <a:solidFill>
              <a:srgbClr val="254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58" name="PA-任意多边形 42"/>
            <p:cNvSpPr/>
            <p:nvPr>
              <p:custDataLst>
                <p:tags r:id="rId46"/>
              </p:custDataLst>
            </p:nvPr>
          </p:nvSpPr>
          <p:spPr bwMode="auto">
            <a:xfrm>
              <a:off x="5337" y="2080"/>
              <a:ext cx="219" cy="109"/>
            </a:xfrm>
            <a:custGeom>
              <a:avLst/>
              <a:gdLst>
                <a:gd name="T0" fmla="*/ 166 w 764"/>
                <a:gd name="T1" fmla="*/ 383 h 383"/>
                <a:gd name="T2" fmla="*/ 188 w 764"/>
                <a:gd name="T3" fmla="*/ 382 h 383"/>
                <a:gd name="T4" fmla="*/ 619 w 764"/>
                <a:gd name="T5" fmla="*/ 320 h 383"/>
                <a:gd name="T6" fmla="*/ 751 w 764"/>
                <a:gd name="T7" fmla="*/ 144 h 383"/>
                <a:gd name="T8" fmla="*/ 575 w 764"/>
                <a:gd name="T9" fmla="*/ 12 h 383"/>
                <a:gd name="T10" fmla="*/ 144 w 764"/>
                <a:gd name="T11" fmla="*/ 74 h 383"/>
                <a:gd name="T12" fmla="*/ 12 w 764"/>
                <a:gd name="T13" fmla="*/ 250 h 383"/>
                <a:gd name="T14" fmla="*/ 166 w 764"/>
                <a:gd name="T15" fmla="*/ 383 h 3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383">
                  <a:moveTo>
                    <a:pt x="166" y="383"/>
                  </a:moveTo>
                  <a:cubicBezTo>
                    <a:pt x="173" y="383"/>
                    <a:pt x="181" y="383"/>
                    <a:pt x="188" y="382"/>
                  </a:cubicBezTo>
                  <a:cubicBezTo>
                    <a:pt x="619" y="320"/>
                    <a:pt x="619" y="320"/>
                    <a:pt x="619" y="320"/>
                  </a:cubicBezTo>
                  <a:cubicBezTo>
                    <a:pt x="705" y="308"/>
                    <a:pt x="764" y="229"/>
                    <a:pt x="751" y="144"/>
                  </a:cubicBezTo>
                  <a:cubicBezTo>
                    <a:pt x="739" y="59"/>
                    <a:pt x="661" y="0"/>
                    <a:pt x="575" y="12"/>
                  </a:cubicBezTo>
                  <a:cubicBezTo>
                    <a:pt x="144" y="74"/>
                    <a:pt x="144" y="74"/>
                    <a:pt x="144" y="74"/>
                  </a:cubicBezTo>
                  <a:cubicBezTo>
                    <a:pt x="59" y="86"/>
                    <a:pt x="0" y="165"/>
                    <a:pt x="12" y="250"/>
                  </a:cubicBezTo>
                  <a:cubicBezTo>
                    <a:pt x="23" y="327"/>
                    <a:pt x="90" y="383"/>
                    <a:pt x="166" y="383"/>
                  </a:cubicBezTo>
                  <a:close/>
                </a:path>
              </a:pathLst>
            </a:custGeom>
            <a:solidFill>
              <a:srgbClr val="E7C1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59" name="PA-任意多边形 43"/>
            <p:cNvSpPr/>
            <p:nvPr>
              <p:custDataLst>
                <p:tags r:id="rId47"/>
              </p:custDataLst>
            </p:nvPr>
          </p:nvSpPr>
          <p:spPr bwMode="auto">
            <a:xfrm>
              <a:off x="5325" y="2179"/>
              <a:ext cx="216" cy="107"/>
            </a:xfrm>
            <a:custGeom>
              <a:avLst/>
              <a:gdLst>
                <a:gd name="T0" fmla="*/ 184 w 752"/>
                <a:gd name="T1" fmla="*/ 372 h 373"/>
                <a:gd name="T2" fmla="*/ 606 w 752"/>
                <a:gd name="T3" fmla="*/ 319 h 373"/>
                <a:gd name="T4" fmla="*/ 741 w 752"/>
                <a:gd name="T5" fmla="*/ 145 h 373"/>
                <a:gd name="T6" fmla="*/ 568 w 752"/>
                <a:gd name="T7" fmla="*/ 10 h 373"/>
                <a:gd name="T8" fmla="*/ 145 w 752"/>
                <a:gd name="T9" fmla="*/ 63 h 373"/>
                <a:gd name="T10" fmla="*/ 10 w 752"/>
                <a:gd name="T11" fmla="*/ 237 h 373"/>
                <a:gd name="T12" fmla="*/ 164 w 752"/>
                <a:gd name="T13" fmla="*/ 373 h 373"/>
                <a:gd name="T14" fmla="*/ 184 w 752"/>
                <a:gd name="T15" fmla="*/ 372 h 3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2" h="373">
                  <a:moveTo>
                    <a:pt x="184" y="372"/>
                  </a:moveTo>
                  <a:cubicBezTo>
                    <a:pt x="606" y="319"/>
                    <a:pt x="606" y="319"/>
                    <a:pt x="606" y="319"/>
                  </a:cubicBezTo>
                  <a:cubicBezTo>
                    <a:pt x="692" y="308"/>
                    <a:pt x="752" y="230"/>
                    <a:pt x="741" y="145"/>
                  </a:cubicBezTo>
                  <a:cubicBezTo>
                    <a:pt x="731" y="60"/>
                    <a:pt x="653" y="0"/>
                    <a:pt x="568" y="10"/>
                  </a:cubicBezTo>
                  <a:cubicBezTo>
                    <a:pt x="145" y="63"/>
                    <a:pt x="145" y="63"/>
                    <a:pt x="145" y="63"/>
                  </a:cubicBezTo>
                  <a:cubicBezTo>
                    <a:pt x="60" y="74"/>
                    <a:pt x="0" y="151"/>
                    <a:pt x="10" y="237"/>
                  </a:cubicBezTo>
                  <a:cubicBezTo>
                    <a:pt x="20" y="315"/>
                    <a:pt x="87" y="373"/>
                    <a:pt x="164" y="373"/>
                  </a:cubicBezTo>
                  <a:cubicBezTo>
                    <a:pt x="171" y="373"/>
                    <a:pt x="177" y="372"/>
                    <a:pt x="184" y="372"/>
                  </a:cubicBezTo>
                  <a:close/>
                </a:path>
              </a:pathLst>
            </a:custGeom>
            <a:solidFill>
              <a:srgbClr val="E7C1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60" name="PA-任意多边形 44"/>
            <p:cNvSpPr/>
            <p:nvPr>
              <p:custDataLst>
                <p:tags r:id="rId48"/>
              </p:custDataLst>
            </p:nvPr>
          </p:nvSpPr>
          <p:spPr bwMode="auto">
            <a:xfrm>
              <a:off x="5347" y="2266"/>
              <a:ext cx="218" cy="116"/>
            </a:xfrm>
            <a:custGeom>
              <a:avLst/>
              <a:gdLst>
                <a:gd name="T0" fmla="*/ 619 w 760"/>
                <a:gd name="T1" fmla="*/ 321 h 403"/>
                <a:gd name="T2" fmla="*/ 744 w 760"/>
                <a:gd name="T3" fmla="*/ 140 h 403"/>
                <a:gd name="T4" fmla="*/ 562 w 760"/>
                <a:gd name="T5" fmla="*/ 15 h 403"/>
                <a:gd name="T6" fmla="*/ 140 w 760"/>
                <a:gd name="T7" fmla="*/ 95 h 403"/>
                <a:gd name="T8" fmla="*/ 15 w 760"/>
                <a:gd name="T9" fmla="*/ 276 h 403"/>
                <a:gd name="T10" fmla="*/ 168 w 760"/>
                <a:gd name="T11" fmla="*/ 403 h 403"/>
                <a:gd name="T12" fmla="*/ 197 w 760"/>
                <a:gd name="T13" fmla="*/ 400 h 403"/>
                <a:gd name="T14" fmla="*/ 619 w 760"/>
                <a:gd name="T15" fmla="*/ 321 h 4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0" h="403">
                  <a:moveTo>
                    <a:pt x="619" y="321"/>
                  </a:moveTo>
                  <a:cubicBezTo>
                    <a:pt x="704" y="305"/>
                    <a:pt x="760" y="224"/>
                    <a:pt x="744" y="140"/>
                  </a:cubicBezTo>
                  <a:cubicBezTo>
                    <a:pt x="728" y="55"/>
                    <a:pt x="647" y="0"/>
                    <a:pt x="562" y="15"/>
                  </a:cubicBezTo>
                  <a:cubicBezTo>
                    <a:pt x="140" y="95"/>
                    <a:pt x="140" y="95"/>
                    <a:pt x="140" y="95"/>
                  </a:cubicBezTo>
                  <a:cubicBezTo>
                    <a:pt x="55" y="110"/>
                    <a:pt x="0" y="192"/>
                    <a:pt x="15" y="276"/>
                  </a:cubicBezTo>
                  <a:cubicBezTo>
                    <a:pt x="30" y="351"/>
                    <a:pt x="95" y="403"/>
                    <a:pt x="168" y="403"/>
                  </a:cubicBezTo>
                  <a:cubicBezTo>
                    <a:pt x="178" y="403"/>
                    <a:pt x="187" y="402"/>
                    <a:pt x="197" y="400"/>
                  </a:cubicBezTo>
                  <a:lnTo>
                    <a:pt x="619" y="321"/>
                  </a:lnTo>
                  <a:close/>
                </a:path>
              </a:pathLst>
            </a:custGeom>
            <a:solidFill>
              <a:srgbClr val="E7C1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61" name="PA-任意多边形 45"/>
            <p:cNvSpPr/>
            <p:nvPr>
              <p:custDataLst>
                <p:tags r:id="rId49"/>
              </p:custDataLst>
            </p:nvPr>
          </p:nvSpPr>
          <p:spPr bwMode="auto">
            <a:xfrm>
              <a:off x="5392" y="2357"/>
              <a:ext cx="195" cy="101"/>
            </a:xfrm>
            <a:custGeom>
              <a:avLst/>
              <a:gdLst>
                <a:gd name="T0" fmla="*/ 666 w 679"/>
                <a:gd name="T1" fmla="*/ 128 h 353"/>
                <a:gd name="T2" fmla="*/ 506 w 679"/>
                <a:gd name="T3" fmla="*/ 13 h 353"/>
                <a:gd name="T4" fmla="*/ 127 w 679"/>
                <a:gd name="T5" fmla="*/ 76 h 353"/>
                <a:gd name="T6" fmla="*/ 13 w 679"/>
                <a:gd name="T7" fmla="*/ 236 h 353"/>
                <a:gd name="T8" fmla="*/ 150 w 679"/>
                <a:gd name="T9" fmla="*/ 353 h 353"/>
                <a:gd name="T10" fmla="*/ 173 w 679"/>
                <a:gd name="T11" fmla="*/ 351 h 353"/>
                <a:gd name="T12" fmla="*/ 552 w 679"/>
                <a:gd name="T13" fmla="*/ 288 h 353"/>
                <a:gd name="T14" fmla="*/ 666 w 679"/>
                <a:gd name="T15" fmla="*/ 128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9" h="353">
                  <a:moveTo>
                    <a:pt x="666" y="128"/>
                  </a:moveTo>
                  <a:cubicBezTo>
                    <a:pt x="653" y="52"/>
                    <a:pt x="582" y="0"/>
                    <a:pt x="506" y="13"/>
                  </a:cubicBezTo>
                  <a:cubicBezTo>
                    <a:pt x="127" y="76"/>
                    <a:pt x="127" y="76"/>
                    <a:pt x="127" y="76"/>
                  </a:cubicBezTo>
                  <a:cubicBezTo>
                    <a:pt x="52" y="89"/>
                    <a:pt x="0" y="161"/>
                    <a:pt x="13" y="236"/>
                  </a:cubicBezTo>
                  <a:cubicBezTo>
                    <a:pt x="24" y="305"/>
                    <a:pt x="83" y="353"/>
                    <a:pt x="150" y="353"/>
                  </a:cubicBezTo>
                  <a:cubicBezTo>
                    <a:pt x="158" y="353"/>
                    <a:pt x="166" y="352"/>
                    <a:pt x="173" y="351"/>
                  </a:cubicBezTo>
                  <a:cubicBezTo>
                    <a:pt x="552" y="288"/>
                    <a:pt x="552" y="288"/>
                    <a:pt x="552" y="288"/>
                  </a:cubicBezTo>
                  <a:cubicBezTo>
                    <a:pt x="627" y="275"/>
                    <a:pt x="679" y="203"/>
                    <a:pt x="666" y="128"/>
                  </a:cubicBezTo>
                  <a:close/>
                </a:path>
              </a:pathLst>
            </a:custGeom>
            <a:solidFill>
              <a:srgbClr val="E7C1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62" name="PA-任意多边形 46"/>
            <p:cNvSpPr/>
            <p:nvPr>
              <p:custDataLst>
                <p:tags r:id="rId50"/>
              </p:custDataLst>
            </p:nvPr>
          </p:nvSpPr>
          <p:spPr bwMode="auto">
            <a:xfrm>
              <a:off x="7180" y="1981"/>
              <a:ext cx="253" cy="282"/>
            </a:xfrm>
            <a:custGeom>
              <a:avLst/>
              <a:gdLst>
                <a:gd name="T0" fmla="*/ 779 w 885"/>
                <a:gd name="T1" fmla="*/ 334 h 987"/>
                <a:gd name="T2" fmla="*/ 634 w 885"/>
                <a:gd name="T3" fmla="*/ 899 h 987"/>
                <a:gd name="T4" fmla="*/ 105 w 885"/>
                <a:gd name="T5" fmla="*/ 652 h 987"/>
                <a:gd name="T6" fmla="*/ 251 w 885"/>
                <a:gd name="T7" fmla="*/ 88 h 987"/>
                <a:gd name="T8" fmla="*/ 779 w 885"/>
                <a:gd name="T9" fmla="*/ 334 h 987"/>
              </a:gdLst>
              <a:ahLst/>
              <a:cxnLst>
                <a:cxn ang="0">
                  <a:pos x="T0" y="T1"/>
                </a:cxn>
                <a:cxn ang="0">
                  <a:pos x="T2" y="T3"/>
                </a:cxn>
                <a:cxn ang="0">
                  <a:pos x="T4" y="T5"/>
                </a:cxn>
                <a:cxn ang="0">
                  <a:pos x="T6" y="T7"/>
                </a:cxn>
                <a:cxn ang="0">
                  <a:pos x="T8" y="T9"/>
                </a:cxn>
              </a:cxnLst>
              <a:rect l="0" t="0" r="r" b="b"/>
              <a:pathLst>
                <a:path w="885" h="987">
                  <a:moveTo>
                    <a:pt x="779" y="334"/>
                  </a:moveTo>
                  <a:cubicBezTo>
                    <a:pt x="885" y="558"/>
                    <a:pt x="820" y="811"/>
                    <a:pt x="634" y="899"/>
                  </a:cubicBezTo>
                  <a:cubicBezTo>
                    <a:pt x="448" y="987"/>
                    <a:pt x="211" y="876"/>
                    <a:pt x="105" y="652"/>
                  </a:cubicBezTo>
                  <a:cubicBezTo>
                    <a:pt x="0" y="429"/>
                    <a:pt x="65" y="176"/>
                    <a:pt x="251" y="88"/>
                  </a:cubicBezTo>
                  <a:cubicBezTo>
                    <a:pt x="437" y="0"/>
                    <a:pt x="673" y="110"/>
                    <a:pt x="779" y="334"/>
                  </a:cubicBezTo>
                  <a:close/>
                </a:path>
              </a:pathLst>
            </a:custGeom>
            <a:solidFill>
              <a:srgbClr val="4844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63" name="PA-椭圆 47"/>
            <p:cNvSpPr>
              <a:spLocks noChangeArrowheads="1"/>
            </p:cNvSpPr>
            <p:nvPr>
              <p:custDataLst>
                <p:tags r:id="rId51"/>
              </p:custDataLst>
            </p:nvPr>
          </p:nvSpPr>
          <p:spPr bwMode="auto">
            <a:xfrm>
              <a:off x="6800" y="2625"/>
              <a:ext cx="30" cy="30"/>
            </a:xfrm>
            <a:prstGeom prst="ellipse">
              <a:avLst/>
            </a:prstGeom>
            <a:solidFill>
              <a:srgbClr val="3532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64" name="PA-椭圆 48"/>
            <p:cNvSpPr>
              <a:spLocks noChangeArrowheads="1"/>
            </p:cNvSpPr>
            <p:nvPr>
              <p:custDataLst>
                <p:tags r:id="rId52"/>
              </p:custDataLst>
            </p:nvPr>
          </p:nvSpPr>
          <p:spPr bwMode="auto">
            <a:xfrm>
              <a:off x="6845" y="2630"/>
              <a:ext cx="30" cy="29"/>
            </a:xfrm>
            <a:prstGeom prst="ellipse">
              <a:avLst/>
            </a:prstGeom>
            <a:solidFill>
              <a:srgbClr val="3532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65" name="PA-任意多边形 49"/>
            <p:cNvSpPr/>
            <p:nvPr>
              <p:custDataLst>
                <p:tags r:id="rId53"/>
              </p:custDataLst>
            </p:nvPr>
          </p:nvSpPr>
          <p:spPr bwMode="auto">
            <a:xfrm>
              <a:off x="6652" y="2426"/>
              <a:ext cx="76" cy="232"/>
            </a:xfrm>
            <a:custGeom>
              <a:avLst/>
              <a:gdLst>
                <a:gd name="T0" fmla="*/ 92 w 265"/>
                <a:gd name="T1" fmla="*/ 0 h 811"/>
                <a:gd name="T2" fmla="*/ 265 w 265"/>
                <a:gd name="T3" fmla="*/ 86 h 811"/>
                <a:gd name="T4" fmla="*/ 227 w 265"/>
                <a:gd name="T5" fmla="*/ 784 h 811"/>
                <a:gd name="T6" fmla="*/ 0 w 265"/>
                <a:gd name="T7" fmla="*/ 811 h 811"/>
                <a:gd name="T8" fmla="*/ 92 w 265"/>
                <a:gd name="T9" fmla="*/ 0 h 811"/>
              </a:gdLst>
              <a:ahLst/>
              <a:cxnLst>
                <a:cxn ang="0">
                  <a:pos x="T0" y="T1"/>
                </a:cxn>
                <a:cxn ang="0">
                  <a:pos x="T2" y="T3"/>
                </a:cxn>
                <a:cxn ang="0">
                  <a:pos x="T4" y="T5"/>
                </a:cxn>
                <a:cxn ang="0">
                  <a:pos x="T6" y="T7"/>
                </a:cxn>
                <a:cxn ang="0">
                  <a:pos x="T8" y="T9"/>
                </a:cxn>
              </a:cxnLst>
              <a:rect l="0" t="0" r="r" b="b"/>
              <a:pathLst>
                <a:path w="265" h="811">
                  <a:moveTo>
                    <a:pt x="92" y="0"/>
                  </a:moveTo>
                  <a:cubicBezTo>
                    <a:pt x="92" y="0"/>
                    <a:pt x="138" y="52"/>
                    <a:pt x="265" y="86"/>
                  </a:cubicBezTo>
                  <a:cubicBezTo>
                    <a:pt x="227" y="784"/>
                    <a:pt x="227" y="784"/>
                    <a:pt x="227" y="784"/>
                  </a:cubicBezTo>
                  <a:cubicBezTo>
                    <a:pt x="227" y="784"/>
                    <a:pt x="111" y="761"/>
                    <a:pt x="0" y="811"/>
                  </a:cubicBezTo>
                  <a:lnTo>
                    <a:pt x="92" y="0"/>
                  </a:lnTo>
                  <a:close/>
                </a:path>
              </a:pathLst>
            </a:custGeom>
            <a:solidFill>
              <a:srgbClr val="E7C1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66" name="PA-任意多边形 50"/>
            <p:cNvSpPr/>
            <p:nvPr>
              <p:custDataLst>
                <p:tags r:id="rId54"/>
              </p:custDataLst>
            </p:nvPr>
          </p:nvSpPr>
          <p:spPr bwMode="auto">
            <a:xfrm>
              <a:off x="6900" y="2591"/>
              <a:ext cx="375" cy="135"/>
            </a:xfrm>
            <a:custGeom>
              <a:avLst/>
              <a:gdLst>
                <a:gd name="T0" fmla="*/ 1296 w 1310"/>
                <a:gd name="T1" fmla="*/ 256 h 473"/>
                <a:gd name="T2" fmla="*/ 201 w 1310"/>
                <a:gd name="T3" fmla="*/ 0 h 473"/>
                <a:gd name="T4" fmla="*/ 0 w 1310"/>
                <a:gd name="T5" fmla="*/ 412 h 473"/>
                <a:gd name="T6" fmla="*/ 1310 w 1310"/>
                <a:gd name="T7" fmla="*/ 473 h 473"/>
                <a:gd name="T8" fmla="*/ 1296 w 1310"/>
                <a:gd name="T9" fmla="*/ 256 h 473"/>
              </a:gdLst>
              <a:ahLst/>
              <a:cxnLst>
                <a:cxn ang="0">
                  <a:pos x="T0" y="T1"/>
                </a:cxn>
                <a:cxn ang="0">
                  <a:pos x="T2" y="T3"/>
                </a:cxn>
                <a:cxn ang="0">
                  <a:pos x="T4" y="T5"/>
                </a:cxn>
                <a:cxn ang="0">
                  <a:pos x="T6" y="T7"/>
                </a:cxn>
                <a:cxn ang="0">
                  <a:pos x="T8" y="T9"/>
                </a:cxn>
              </a:cxnLst>
              <a:rect l="0" t="0" r="r" b="b"/>
              <a:pathLst>
                <a:path w="1310" h="473">
                  <a:moveTo>
                    <a:pt x="1296" y="256"/>
                  </a:moveTo>
                  <a:cubicBezTo>
                    <a:pt x="1073" y="101"/>
                    <a:pt x="615" y="22"/>
                    <a:pt x="201" y="0"/>
                  </a:cubicBezTo>
                  <a:cubicBezTo>
                    <a:pt x="0" y="412"/>
                    <a:pt x="0" y="412"/>
                    <a:pt x="0" y="412"/>
                  </a:cubicBezTo>
                  <a:cubicBezTo>
                    <a:pt x="1310" y="473"/>
                    <a:pt x="1310" y="473"/>
                    <a:pt x="1310" y="473"/>
                  </a:cubicBezTo>
                  <a:lnTo>
                    <a:pt x="1296" y="256"/>
                  </a:lnTo>
                  <a:close/>
                </a:path>
              </a:pathLst>
            </a:custGeom>
            <a:solidFill>
              <a:srgbClr val="3A37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67" name="PA-任意多边形 51"/>
            <p:cNvSpPr/>
            <p:nvPr>
              <p:custDataLst>
                <p:tags r:id="rId55"/>
              </p:custDataLst>
            </p:nvPr>
          </p:nvSpPr>
          <p:spPr bwMode="auto">
            <a:xfrm>
              <a:off x="6694" y="2419"/>
              <a:ext cx="126" cy="246"/>
            </a:xfrm>
            <a:custGeom>
              <a:avLst/>
              <a:gdLst>
                <a:gd name="T0" fmla="*/ 376 w 442"/>
                <a:gd name="T1" fmla="*/ 15 h 861"/>
                <a:gd name="T2" fmla="*/ 107 w 442"/>
                <a:gd name="T3" fmla="*/ 2 h 861"/>
                <a:gd name="T4" fmla="*/ 36 w 442"/>
                <a:gd name="T5" fmla="*/ 66 h 861"/>
                <a:gd name="T6" fmla="*/ 19 w 442"/>
                <a:gd name="T7" fmla="*/ 421 h 861"/>
                <a:gd name="T8" fmla="*/ 2 w 442"/>
                <a:gd name="T9" fmla="*/ 775 h 861"/>
                <a:gd name="T10" fmla="*/ 66 w 442"/>
                <a:gd name="T11" fmla="*/ 846 h 861"/>
                <a:gd name="T12" fmla="*/ 335 w 442"/>
                <a:gd name="T13" fmla="*/ 859 h 861"/>
                <a:gd name="T14" fmla="*/ 406 w 442"/>
                <a:gd name="T15" fmla="*/ 794 h 861"/>
                <a:gd name="T16" fmla="*/ 423 w 442"/>
                <a:gd name="T17" fmla="*/ 440 h 861"/>
                <a:gd name="T18" fmla="*/ 441 w 442"/>
                <a:gd name="T19" fmla="*/ 86 h 861"/>
                <a:gd name="T20" fmla="*/ 376 w 442"/>
                <a:gd name="T21" fmla="*/ 15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2" h="861">
                  <a:moveTo>
                    <a:pt x="376" y="15"/>
                  </a:moveTo>
                  <a:cubicBezTo>
                    <a:pt x="107" y="2"/>
                    <a:pt x="107" y="2"/>
                    <a:pt x="107" y="2"/>
                  </a:cubicBezTo>
                  <a:cubicBezTo>
                    <a:pt x="70" y="0"/>
                    <a:pt x="38" y="29"/>
                    <a:pt x="36" y="66"/>
                  </a:cubicBezTo>
                  <a:cubicBezTo>
                    <a:pt x="19" y="421"/>
                    <a:pt x="19" y="421"/>
                    <a:pt x="19" y="421"/>
                  </a:cubicBezTo>
                  <a:cubicBezTo>
                    <a:pt x="2" y="775"/>
                    <a:pt x="2" y="775"/>
                    <a:pt x="2" y="775"/>
                  </a:cubicBezTo>
                  <a:cubicBezTo>
                    <a:pt x="0" y="812"/>
                    <a:pt x="29" y="844"/>
                    <a:pt x="66" y="846"/>
                  </a:cubicBezTo>
                  <a:cubicBezTo>
                    <a:pt x="335" y="859"/>
                    <a:pt x="335" y="859"/>
                    <a:pt x="335" y="859"/>
                  </a:cubicBezTo>
                  <a:cubicBezTo>
                    <a:pt x="373" y="861"/>
                    <a:pt x="404" y="832"/>
                    <a:pt x="406" y="794"/>
                  </a:cubicBezTo>
                  <a:cubicBezTo>
                    <a:pt x="423" y="440"/>
                    <a:pt x="423" y="440"/>
                    <a:pt x="423" y="440"/>
                  </a:cubicBezTo>
                  <a:cubicBezTo>
                    <a:pt x="441" y="86"/>
                    <a:pt x="441" y="86"/>
                    <a:pt x="441" y="86"/>
                  </a:cubicBezTo>
                  <a:cubicBezTo>
                    <a:pt x="442" y="49"/>
                    <a:pt x="414" y="17"/>
                    <a:pt x="376" y="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68" name="PA-任意多边形 52"/>
            <p:cNvSpPr/>
            <p:nvPr>
              <p:custDataLst>
                <p:tags r:id="rId56"/>
              </p:custDataLst>
            </p:nvPr>
          </p:nvSpPr>
          <p:spPr bwMode="auto">
            <a:xfrm>
              <a:off x="6245" y="2312"/>
              <a:ext cx="439" cy="354"/>
            </a:xfrm>
            <a:custGeom>
              <a:avLst/>
              <a:gdLst>
                <a:gd name="T0" fmla="*/ 625 w 1532"/>
                <a:gd name="T1" fmla="*/ 1090 h 1238"/>
                <a:gd name="T2" fmla="*/ 732 w 1532"/>
                <a:gd name="T3" fmla="*/ 988 h 1238"/>
                <a:gd name="T4" fmla="*/ 732 w 1532"/>
                <a:gd name="T5" fmla="*/ 986 h 1238"/>
                <a:gd name="T6" fmla="*/ 630 w 1532"/>
                <a:gd name="T7" fmla="*/ 981 h 1238"/>
                <a:gd name="T8" fmla="*/ 527 w 1532"/>
                <a:gd name="T9" fmla="*/ 867 h 1238"/>
                <a:gd name="T10" fmla="*/ 641 w 1532"/>
                <a:gd name="T11" fmla="*/ 763 h 1238"/>
                <a:gd name="T12" fmla="*/ 532 w 1532"/>
                <a:gd name="T13" fmla="*/ 758 h 1238"/>
                <a:gd name="T14" fmla="*/ 428 w 1532"/>
                <a:gd name="T15" fmla="*/ 644 h 1238"/>
                <a:gd name="T16" fmla="*/ 543 w 1532"/>
                <a:gd name="T17" fmla="*/ 540 h 1238"/>
                <a:gd name="T18" fmla="*/ 106 w 1532"/>
                <a:gd name="T19" fmla="*/ 519 h 1238"/>
                <a:gd name="T20" fmla="*/ 3 w 1532"/>
                <a:gd name="T21" fmla="*/ 404 h 1238"/>
                <a:gd name="T22" fmla="*/ 117 w 1532"/>
                <a:gd name="T23" fmla="*/ 301 h 1238"/>
                <a:gd name="T24" fmla="*/ 187 w 1532"/>
                <a:gd name="T25" fmla="*/ 304 h 1238"/>
                <a:gd name="T26" fmla="*/ 771 w 1532"/>
                <a:gd name="T27" fmla="*/ 332 h 1238"/>
                <a:gd name="T28" fmla="*/ 850 w 1532"/>
                <a:gd name="T29" fmla="*/ 336 h 1238"/>
                <a:gd name="T30" fmla="*/ 880 w 1532"/>
                <a:gd name="T31" fmla="*/ 313 h 1238"/>
                <a:gd name="T32" fmla="*/ 870 w 1532"/>
                <a:gd name="T33" fmla="*/ 277 h 1238"/>
                <a:gd name="T34" fmla="*/ 671 w 1532"/>
                <a:gd name="T35" fmla="*/ 76 h 1238"/>
                <a:gd name="T36" fmla="*/ 711 w 1532"/>
                <a:gd name="T37" fmla="*/ 12 h 1238"/>
                <a:gd name="T38" fmla="*/ 787 w 1532"/>
                <a:gd name="T39" fmla="*/ 15 h 1238"/>
                <a:gd name="T40" fmla="*/ 1505 w 1532"/>
                <a:gd name="T41" fmla="*/ 392 h 1238"/>
                <a:gd name="T42" fmla="*/ 1531 w 1532"/>
                <a:gd name="T43" fmla="*/ 441 h 1238"/>
                <a:gd name="T44" fmla="*/ 1500 w 1532"/>
                <a:gd name="T45" fmla="*/ 1078 h 1238"/>
                <a:gd name="T46" fmla="*/ 1328 w 1532"/>
                <a:gd name="T47" fmla="*/ 1234 h 1238"/>
                <a:gd name="T48" fmla="*/ 729 w 1532"/>
                <a:gd name="T49" fmla="*/ 1205 h 1238"/>
                <a:gd name="T50" fmla="*/ 625 w 1532"/>
                <a:gd name="T51" fmla="*/ 1090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32" h="1238">
                  <a:moveTo>
                    <a:pt x="625" y="1090"/>
                  </a:moveTo>
                  <a:cubicBezTo>
                    <a:pt x="628" y="1033"/>
                    <a:pt x="676" y="989"/>
                    <a:pt x="732" y="988"/>
                  </a:cubicBezTo>
                  <a:cubicBezTo>
                    <a:pt x="732" y="987"/>
                    <a:pt x="732" y="987"/>
                    <a:pt x="732" y="986"/>
                  </a:cubicBezTo>
                  <a:cubicBezTo>
                    <a:pt x="630" y="981"/>
                    <a:pt x="630" y="981"/>
                    <a:pt x="630" y="981"/>
                  </a:cubicBezTo>
                  <a:cubicBezTo>
                    <a:pt x="570" y="978"/>
                    <a:pt x="524" y="927"/>
                    <a:pt x="527" y="867"/>
                  </a:cubicBezTo>
                  <a:cubicBezTo>
                    <a:pt x="530" y="807"/>
                    <a:pt x="581" y="760"/>
                    <a:pt x="641" y="763"/>
                  </a:cubicBezTo>
                  <a:cubicBezTo>
                    <a:pt x="532" y="758"/>
                    <a:pt x="532" y="758"/>
                    <a:pt x="532" y="758"/>
                  </a:cubicBezTo>
                  <a:cubicBezTo>
                    <a:pt x="472" y="755"/>
                    <a:pt x="425" y="704"/>
                    <a:pt x="428" y="644"/>
                  </a:cubicBezTo>
                  <a:cubicBezTo>
                    <a:pt x="431" y="584"/>
                    <a:pt x="483" y="537"/>
                    <a:pt x="543" y="540"/>
                  </a:cubicBezTo>
                  <a:cubicBezTo>
                    <a:pt x="106" y="519"/>
                    <a:pt x="106" y="519"/>
                    <a:pt x="106" y="519"/>
                  </a:cubicBezTo>
                  <a:cubicBezTo>
                    <a:pt x="46" y="516"/>
                    <a:pt x="0" y="464"/>
                    <a:pt x="3" y="404"/>
                  </a:cubicBezTo>
                  <a:cubicBezTo>
                    <a:pt x="6" y="345"/>
                    <a:pt x="57" y="298"/>
                    <a:pt x="117" y="301"/>
                  </a:cubicBezTo>
                  <a:cubicBezTo>
                    <a:pt x="187" y="304"/>
                    <a:pt x="187" y="304"/>
                    <a:pt x="187" y="304"/>
                  </a:cubicBezTo>
                  <a:cubicBezTo>
                    <a:pt x="771" y="332"/>
                    <a:pt x="771" y="332"/>
                    <a:pt x="771" y="332"/>
                  </a:cubicBezTo>
                  <a:cubicBezTo>
                    <a:pt x="850" y="336"/>
                    <a:pt x="850" y="336"/>
                    <a:pt x="850" y="336"/>
                  </a:cubicBezTo>
                  <a:cubicBezTo>
                    <a:pt x="863" y="337"/>
                    <a:pt x="876" y="325"/>
                    <a:pt x="880" y="313"/>
                  </a:cubicBezTo>
                  <a:cubicBezTo>
                    <a:pt x="885" y="300"/>
                    <a:pt x="880" y="285"/>
                    <a:pt x="870" y="277"/>
                  </a:cubicBezTo>
                  <a:cubicBezTo>
                    <a:pt x="769" y="191"/>
                    <a:pt x="665" y="191"/>
                    <a:pt x="671" y="76"/>
                  </a:cubicBezTo>
                  <a:cubicBezTo>
                    <a:pt x="672" y="49"/>
                    <a:pt x="688" y="25"/>
                    <a:pt x="711" y="12"/>
                  </a:cubicBezTo>
                  <a:cubicBezTo>
                    <a:pt x="735" y="0"/>
                    <a:pt x="764" y="1"/>
                    <a:pt x="787" y="15"/>
                  </a:cubicBezTo>
                  <a:cubicBezTo>
                    <a:pt x="1505" y="392"/>
                    <a:pt x="1505" y="392"/>
                    <a:pt x="1505" y="392"/>
                  </a:cubicBezTo>
                  <a:cubicBezTo>
                    <a:pt x="1522" y="403"/>
                    <a:pt x="1532" y="421"/>
                    <a:pt x="1531" y="441"/>
                  </a:cubicBezTo>
                  <a:cubicBezTo>
                    <a:pt x="1526" y="537"/>
                    <a:pt x="1510" y="873"/>
                    <a:pt x="1500" y="1078"/>
                  </a:cubicBezTo>
                  <a:cubicBezTo>
                    <a:pt x="1496" y="1169"/>
                    <a:pt x="1419" y="1238"/>
                    <a:pt x="1328" y="1234"/>
                  </a:cubicBezTo>
                  <a:cubicBezTo>
                    <a:pt x="1036" y="1220"/>
                    <a:pt x="729" y="1205"/>
                    <a:pt x="729" y="1205"/>
                  </a:cubicBezTo>
                  <a:cubicBezTo>
                    <a:pt x="669" y="1202"/>
                    <a:pt x="622" y="1150"/>
                    <a:pt x="625" y="1090"/>
                  </a:cubicBezTo>
                  <a:close/>
                </a:path>
              </a:pathLst>
            </a:custGeom>
            <a:solidFill>
              <a:srgbClr val="E7C1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69" name="PA-任意多边形 53"/>
            <p:cNvSpPr/>
            <p:nvPr>
              <p:custDataLst>
                <p:tags r:id="rId57"/>
              </p:custDataLst>
            </p:nvPr>
          </p:nvSpPr>
          <p:spPr bwMode="auto">
            <a:xfrm>
              <a:off x="6730" y="2088"/>
              <a:ext cx="876" cy="626"/>
            </a:xfrm>
            <a:custGeom>
              <a:avLst/>
              <a:gdLst>
                <a:gd name="T0" fmla="*/ 2560 w 3057"/>
                <a:gd name="T1" fmla="*/ 2193 h 2193"/>
                <a:gd name="T2" fmla="*/ 2540 w 3057"/>
                <a:gd name="T3" fmla="*/ 2193 h 2193"/>
                <a:gd name="T4" fmla="*/ 0 w 3057"/>
                <a:gd name="T5" fmla="*/ 2087 h 2193"/>
                <a:gd name="T6" fmla="*/ 39 w 3057"/>
                <a:gd name="T7" fmla="*/ 1142 h 2193"/>
                <a:gd name="T8" fmla="*/ 1970 w 3057"/>
                <a:gd name="T9" fmla="*/ 1294 h 2193"/>
                <a:gd name="T10" fmla="*/ 1554 w 3057"/>
                <a:gd name="T11" fmla="*/ 310 h 2193"/>
                <a:gd name="T12" fmla="*/ 2366 w 3057"/>
                <a:gd name="T13" fmla="*/ 0 h 2193"/>
                <a:gd name="T14" fmla="*/ 2980 w 3057"/>
                <a:gd name="T15" fmla="*/ 1503 h 2193"/>
                <a:gd name="T16" fmla="*/ 2958 w 3057"/>
                <a:gd name="T17" fmla="*/ 1974 h 2193"/>
                <a:gd name="T18" fmla="*/ 2560 w 3057"/>
                <a:gd name="T19" fmla="*/ 2193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7" h="2193">
                  <a:moveTo>
                    <a:pt x="2560" y="2193"/>
                  </a:moveTo>
                  <a:cubicBezTo>
                    <a:pt x="2553" y="2193"/>
                    <a:pt x="2547" y="2193"/>
                    <a:pt x="2540" y="2193"/>
                  </a:cubicBezTo>
                  <a:cubicBezTo>
                    <a:pt x="0" y="2087"/>
                    <a:pt x="0" y="2087"/>
                    <a:pt x="0" y="2087"/>
                  </a:cubicBezTo>
                  <a:cubicBezTo>
                    <a:pt x="39" y="1142"/>
                    <a:pt x="39" y="1142"/>
                    <a:pt x="39" y="1142"/>
                  </a:cubicBezTo>
                  <a:cubicBezTo>
                    <a:pt x="1970" y="1294"/>
                    <a:pt x="1970" y="1294"/>
                    <a:pt x="1970" y="1294"/>
                  </a:cubicBezTo>
                  <a:cubicBezTo>
                    <a:pt x="1554" y="310"/>
                    <a:pt x="1554" y="310"/>
                    <a:pt x="1554" y="310"/>
                  </a:cubicBezTo>
                  <a:cubicBezTo>
                    <a:pt x="2366" y="0"/>
                    <a:pt x="2366" y="0"/>
                    <a:pt x="2366" y="0"/>
                  </a:cubicBezTo>
                  <a:cubicBezTo>
                    <a:pt x="2980" y="1503"/>
                    <a:pt x="2980" y="1503"/>
                    <a:pt x="2980" y="1503"/>
                  </a:cubicBezTo>
                  <a:cubicBezTo>
                    <a:pt x="3057" y="1653"/>
                    <a:pt x="3049" y="1832"/>
                    <a:pt x="2958" y="1974"/>
                  </a:cubicBezTo>
                  <a:cubicBezTo>
                    <a:pt x="2871" y="2111"/>
                    <a:pt x="2721" y="2193"/>
                    <a:pt x="2560" y="2193"/>
                  </a:cubicBezTo>
                  <a:close/>
                </a:path>
              </a:pathLst>
            </a:custGeom>
            <a:solidFill>
              <a:srgbClr val="4844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grpSp>
      <p:sp>
        <p:nvSpPr>
          <p:cNvPr id="3" name="PA-102280"/>
          <p:cNvSpPr/>
          <p:nvPr>
            <p:custDataLst>
              <p:tags r:id="rId58"/>
            </p:custDataLst>
          </p:nvPr>
        </p:nvSpPr>
        <p:spPr>
          <a:xfrm>
            <a:off x="611505" y="1725295"/>
            <a:ext cx="9237345" cy="48444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fontAlgn="auto">
              <a:lnSpc>
                <a:spcPct val="140000"/>
              </a:lnSpc>
            </a:pPr>
            <a:r>
              <a:rPr lang="en-US" altLang="zh-CN" dirty="0">
                <a:solidFill>
                  <a:schemeClr val="tx1"/>
                </a:solidFill>
                <a:cs typeface="+mn-ea"/>
                <a:sym typeface="+mn-lt"/>
              </a:rPr>
              <a:t>     </a:t>
            </a:r>
            <a:r>
              <a:rPr lang="en-US" altLang="zh-CN" sz="1600" dirty="0">
                <a:solidFill>
                  <a:schemeClr val="tx1"/>
                </a:solidFill>
                <a:cs typeface="+mn-ea"/>
                <a:sym typeface="+mn-lt"/>
              </a:rPr>
              <a:t>  </a:t>
            </a:r>
            <a:r>
              <a:rPr lang="zh-CN" altLang="en-US" sz="1600" dirty="0">
                <a:solidFill>
                  <a:schemeClr val="tx1"/>
                </a:solidFill>
                <a:cs typeface="+mn-ea"/>
                <a:sym typeface="+mn-lt"/>
              </a:rPr>
              <a:t>2013年暑假，丁蓉蓉去日本亲戚家玩，吃到一种蔬菜，口感嫩脆爽口，了解到这种蔬菜叫冰草，营养成分丰富，在日本深受消费者喜爱，于是竭力说服经营蔬菜大棚的父亲试种冰草。拗不过女儿的软磨硬泡，父亲决定试种冰草一年。令人没想到的是，这进口的蔬菜种子甚是“娇贵”，发芽率极低，品质还不稳定。从小在父亲大棚里长大的丁蓉蓉不忍父亲的投资打了水漂，也不想错过冰草在国内市场发展的机会，一向不服输的她毅然选择休学，开始了她的冰草种植之路，这一种就是4年。 </a:t>
            </a:r>
            <a:endParaRPr lang="zh-CN" altLang="en-US" sz="1600" dirty="0">
              <a:solidFill>
                <a:schemeClr val="tx1"/>
              </a:solidFill>
              <a:cs typeface="+mn-ea"/>
              <a:sym typeface="+mn-lt"/>
            </a:endParaRPr>
          </a:p>
          <a:p>
            <a:pPr algn="just" fontAlgn="auto">
              <a:lnSpc>
                <a:spcPct val="140000"/>
              </a:lnSpc>
            </a:pPr>
            <a:r>
              <a:rPr lang="en-US" altLang="zh-CN" sz="1600" dirty="0">
                <a:solidFill>
                  <a:schemeClr val="tx1"/>
                </a:solidFill>
                <a:cs typeface="+mn-ea"/>
                <a:sym typeface="+mn-lt"/>
              </a:rPr>
              <a:t>      </a:t>
            </a:r>
            <a:r>
              <a:rPr lang="zh-CN" altLang="en-US" sz="1600" dirty="0">
                <a:solidFill>
                  <a:schemeClr val="tx1"/>
                </a:solidFill>
                <a:cs typeface="+mn-ea"/>
                <a:sym typeface="+mn-lt"/>
              </a:rPr>
              <a:t>休学期间，为了成功种植冰草，从没有干过农活的丁蓉蓉天天吃住在大棚里，晴天一身土、雨天一身泥。不仅自己摸索，她还上网查找各种资料，到处请教农业专家。2014年冬天，不知经过多少次实验，又失败了多少次的丁蓉蓉终于找到了适合冰草生长的温度、湿度、土壤酸碱度、光照强度等环境数据，成为</a:t>
            </a:r>
            <a:r>
              <a:rPr lang="zh-CN" altLang="en-US" sz="1600" dirty="0">
                <a:solidFill>
                  <a:srgbClr val="FF0000"/>
                </a:solidFill>
                <a:cs typeface="+mn-ea"/>
                <a:sym typeface="+mn-lt"/>
              </a:rPr>
              <a:t>江苏规模化种植冰草的第一人</a:t>
            </a:r>
            <a:r>
              <a:rPr lang="zh-CN" altLang="en-US" sz="1600" dirty="0">
                <a:solidFill>
                  <a:schemeClr val="tx1"/>
                </a:solidFill>
                <a:cs typeface="+mn-ea"/>
                <a:sym typeface="+mn-lt"/>
              </a:rPr>
              <a:t>。</a:t>
            </a:r>
            <a:endParaRPr lang="zh-CN" altLang="en-US" sz="1600" dirty="0">
              <a:solidFill>
                <a:schemeClr val="tx1"/>
              </a:solidFill>
              <a:cs typeface="+mn-ea"/>
              <a:sym typeface="+mn-lt"/>
            </a:endParaRPr>
          </a:p>
          <a:p>
            <a:pPr algn="just" fontAlgn="auto">
              <a:lnSpc>
                <a:spcPct val="140000"/>
              </a:lnSpc>
            </a:pPr>
            <a:r>
              <a:rPr lang="en-US" altLang="zh-CN" sz="1600" dirty="0">
                <a:solidFill>
                  <a:schemeClr val="tx1"/>
                </a:solidFill>
                <a:cs typeface="+mn-ea"/>
                <a:sym typeface="+mn-lt"/>
              </a:rPr>
              <a:t>     </a:t>
            </a:r>
            <a:r>
              <a:rPr lang="zh-CN" altLang="en-US" sz="1600" dirty="0">
                <a:solidFill>
                  <a:schemeClr val="tx1"/>
                </a:solidFill>
                <a:cs typeface="+mn-ea"/>
                <a:sym typeface="+mn-lt"/>
              </a:rPr>
              <a:t>丁蓉蓉的农业基地，也</a:t>
            </a:r>
            <a:r>
              <a:rPr lang="zh-CN" altLang="en-US" sz="1600" dirty="0">
                <a:solidFill>
                  <a:srgbClr val="FF0000"/>
                </a:solidFill>
                <a:cs typeface="+mn-ea"/>
                <a:sym typeface="+mn-lt"/>
              </a:rPr>
              <a:t>带动了当地农户的就业，增加了他们的收入</a:t>
            </a:r>
            <a:r>
              <a:rPr lang="zh-CN" altLang="en-US" sz="1600" dirty="0">
                <a:solidFill>
                  <a:schemeClr val="tx1"/>
                </a:solidFill>
                <a:cs typeface="+mn-ea"/>
                <a:sym typeface="+mn-lt"/>
              </a:rPr>
              <a:t>。“农民原来种植的都是萝卜、黄瓜、辣椒等普通蔬菜，现在种植的是几十元一斤的冰草。”但丁蓉蓉的理想还不止这些：“</a:t>
            </a:r>
            <a:r>
              <a:rPr lang="zh-CN" altLang="en-US" sz="1600" dirty="0">
                <a:solidFill>
                  <a:srgbClr val="FF0000"/>
                </a:solidFill>
                <a:cs typeface="+mn-ea"/>
                <a:sym typeface="+mn-lt"/>
              </a:rPr>
              <a:t>我不仅要做生态农业，更要努力改变农业的生态，促进当地农业结构的转型升级，建设美丽新乡村。</a:t>
            </a:r>
            <a:r>
              <a:rPr lang="zh-CN" altLang="en-US" dirty="0">
                <a:solidFill>
                  <a:schemeClr val="tx1"/>
                </a:solidFill>
                <a:cs typeface="+mn-ea"/>
                <a:sym typeface="+mn-lt"/>
              </a:rPr>
              <a:t>”</a:t>
            </a:r>
            <a:endParaRPr lang="zh-CN" altLang="en-US" dirty="0">
              <a:solidFill>
                <a:schemeClr val="tx1"/>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53" presetClass="entr" presetSubtype="16"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anim calcmode="lin" valueType="num">
                                      <p:cBhvr>
                                        <p:cTn id="13" dur="500" fill="hold"/>
                                        <p:tgtEl>
                                          <p:spTgt spid="71"/>
                                        </p:tgtEl>
                                        <p:attrNameLst>
                                          <p:attrName>ppt_w</p:attrName>
                                        </p:attrNameLst>
                                      </p:cBhvr>
                                      <p:tavLst>
                                        <p:tav tm="0">
                                          <p:val>
                                            <p:fltVal val="0"/>
                                          </p:val>
                                        </p:tav>
                                        <p:tav tm="100000">
                                          <p:val>
                                            <p:strVal val="#ppt_w"/>
                                          </p:val>
                                        </p:tav>
                                      </p:tavLst>
                                    </p:anim>
                                    <p:anim calcmode="lin" valueType="num">
                                      <p:cBhvr>
                                        <p:cTn id="14" dur="500" fill="hold"/>
                                        <p:tgtEl>
                                          <p:spTgt spid="71"/>
                                        </p:tgtEl>
                                        <p:attrNameLst>
                                          <p:attrName>ppt_h</p:attrName>
                                        </p:attrNameLst>
                                      </p:cBhvr>
                                      <p:tavLst>
                                        <p:tav tm="0">
                                          <p:val>
                                            <p:fltVal val="0"/>
                                          </p:val>
                                        </p:tav>
                                        <p:tav tm="100000">
                                          <p:val>
                                            <p:strVal val="#ppt_h"/>
                                          </p:val>
                                        </p:tav>
                                      </p:tavLst>
                                    </p:anim>
                                    <p:animEffect transition="in" filter="fade">
                                      <p:cBhvr>
                                        <p:cTn id="15" dur="500"/>
                                        <p:tgtEl>
                                          <p:spTgt spid="71"/>
                                        </p:tgtEl>
                                      </p:cBhvr>
                                    </p:animEffect>
                                  </p:childTnLst>
                                </p:cTn>
                              </p:par>
                              <p:par>
                                <p:cTn id="16" presetID="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83"/>
                                        </p:tgtEl>
                                        <p:attrNameLst>
                                          <p:attrName>style.visibility</p:attrName>
                                        </p:attrNameLst>
                                      </p:cBhvr>
                                      <p:to>
                                        <p:strVal val="visible"/>
                                      </p:to>
                                    </p:set>
                                    <p:animEffect transition="in" filter="wipe(left)">
                                      <p:cBhvr>
                                        <p:cTn id="23" dur="500"/>
                                        <p:tgtEl>
                                          <p:spTgt spid="83"/>
                                        </p:tgtEl>
                                      </p:cBhvr>
                                    </p:animEffect>
                                  </p:childTnLst>
                                </p:cTn>
                              </p:par>
                              <p:par>
                                <p:cTn id="24" presetID="22" presetClass="entr" presetSubtype="8" fill="hold" nodeType="withEffect">
                                  <p:stCondLst>
                                    <p:cond delay="0"/>
                                  </p:stCondLst>
                                  <p:childTnLst>
                                    <p:set>
                                      <p:cBhvr>
                                        <p:cTn id="25" dur="1" fill="hold">
                                          <p:stCondLst>
                                            <p:cond delay="0"/>
                                          </p:stCondLst>
                                        </p:cTn>
                                        <p:tgtEl>
                                          <p:spTgt spid="81"/>
                                        </p:tgtEl>
                                        <p:attrNameLst>
                                          <p:attrName>style.visibility</p:attrName>
                                        </p:attrNameLst>
                                      </p:cBhvr>
                                      <p:to>
                                        <p:strVal val="visible"/>
                                      </p:to>
                                    </p:set>
                                    <p:animEffect transition="in" filter="wipe(left)">
                                      <p:cBhvr>
                                        <p:cTn id="26" dur="500"/>
                                        <p:tgtEl>
                                          <p:spTgt spid="81"/>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83" grpId="0"/>
      <p:bldP spid="3"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102276"/>
          <p:cNvSpPr/>
          <p:nvPr>
            <p:custDataLst>
              <p:tags r:id="rId1"/>
            </p:custDataLst>
          </p:nvPr>
        </p:nvSpPr>
        <p:spPr>
          <a:xfrm>
            <a:off x="1222286" y="243429"/>
            <a:ext cx="1960880" cy="521970"/>
          </a:xfrm>
          <a:prstGeom prst="rect">
            <a:avLst/>
          </a:prstGeom>
        </p:spPr>
        <p:txBody>
          <a:bodyPr wrap="none">
            <a:spAutoFit/>
          </a:bodyPr>
          <a:lstStyle/>
          <a:p>
            <a:r>
              <a:rPr lang="zh-CN" altLang="en-US" sz="2800" dirty="0">
                <a:solidFill>
                  <a:srgbClr val="C00000"/>
                </a:solidFill>
                <a:cs typeface="+mn-ea"/>
                <a:sym typeface="+mn-lt"/>
              </a:rPr>
              <a:t>劳动的价值</a:t>
            </a:r>
            <a:endParaRPr lang="zh-CN" altLang="en-US" sz="2800" dirty="0">
              <a:solidFill>
                <a:srgbClr val="C00000"/>
              </a:solidFill>
              <a:cs typeface="+mn-ea"/>
              <a:sym typeface="+mn-lt"/>
            </a:endParaRPr>
          </a:p>
        </p:txBody>
      </p:sp>
      <p:sp>
        <p:nvSpPr>
          <p:cNvPr id="52" name="PA-102278"/>
          <p:cNvSpPr>
            <a:spLocks noChangeAspect="1"/>
          </p:cNvSpPr>
          <p:nvPr>
            <p:custDataLst>
              <p:tags r:id="rId2"/>
            </p:custDataLst>
          </p:nvPr>
        </p:nvSpPr>
        <p:spPr>
          <a:xfrm>
            <a:off x="6473825" y="2244725"/>
            <a:ext cx="5147945" cy="626745"/>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C00000"/>
                </a:solidFill>
                <a:latin typeface="楷体" panose="02010609060101010101" charset="-122"/>
                <a:ea typeface="楷体" panose="02010609060101010101" charset="-122"/>
                <a:cs typeface="+mn-ea"/>
                <a:sym typeface="+mn-lt"/>
              </a:rPr>
              <a:t>劳动是人类社会存在和发展的基础</a:t>
            </a:r>
            <a:endParaRPr lang="zh-CN" altLang="en-US" sz="2400" dirty="0">
              <a:solidFill>
                <a:srgbClr val="C00000"/>
              </a:solidFill>
              <a:latin typeface="楷体" panose="02010609060101010101" charset="-122"/>
              <a:ea typeface="楷体" panose="02010609060101010101" charset="-122"/>
              <a:cs typeface="+mn-ea"/>
              <a:sym typeface="+mn-lt"/>
            </a:endParaRPr>
          </a:p>
        </p:txBody>
      </p:sp>
      <p:sp>
        <p:nvSpPr>
          <p:cNvPr id="54" name="PA-102280"/>
          <p:cNvSpPr/>
          <p:nvPr>
            <p:custDataLst>
              <p:tags r:id="rId3"/>
            </p:custDataLst>
          </p:nvPr>
        </p:nvSpPr>
        <p:spPr>
          <a:xfrm>
            <a:off x="6205220" y="3054350"/>
            <a:ext cx="5151120" cy="2249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altLang="zh-CN" dirty="0">
                <a:solidFill>
                  <a:schemeClr val="tx1"/>
                </a:solidFill>
                <a:cs typeface="+mn-ea"/>
                <a:sym typeface="+mn-lt"/>
              </a:rPr>
              <a:t>       </a:t>
            </a:r>
            <a:r>
              <a:rPr lang="zh-CN" altLang="en-US" dirty="0">
                <a:solidFill>
                  <a:schemeClr val="tx1"/>
                </a:solidFill>
                <a:cs typeface="+mn-ea"/>
                <a:sym typeface="+mn-lt"/>
              </a:rPr>
              <a:t>人类并不只满足于物质财富，也需要精神食粮，这两者都需要通过劳动来满足，也只有通过劳动，人类才能生存和发展。</a:t>
            </a:r>
            <a:endParaRPr lang="zh-CN" altLang="en-US" dirty="0">
              <a:solidFill>
                <a:schemeClr val="tx1"/>
              </a:solidFill>
              <a:cs typeface="+mn-ea"/>
              <a:sym typeface="+mn-lt"/>
            </a:endParaRPr>
          </a:p>
          <a:p>
            <a:pPr algn="just">
              <a:lnSpc>
                <a:spcPct val="130000"/>
              </a:lnSpc>
            </a:pPr>
            <a:r>
              <a:rPr lang="en-US" altLang="zh-CN" dirty="0">
                <a:solidFill>
                  <a:schemeClr val="tx1"/>
                </a:solidFill>
                <a:cs typeface="+mn-ea"/>
                <a:sym typeface="+mn-lt"/>
              </a:rPr>
              <a:t>       </a:t>
            </a:r>
            <a:r>
              <a:rPr lang="zh-CN" altLang="en-US" dirty="0">
                <a:solidFill>
                  <a:schemeClr val="tx1"/>
                </a:solidFill>
                <a:cs typeface="+mn-ea"/>
                <a:sym typeface="+mn-lt"/>
              </a:rPr>
              <a:t>不生产粮食，我们不能获得可口的事物；不建造房屋，我们将没有房子居住。因此，我们没有理由不热爱劳动、不辛勤劳动。</a:t>
            </a:r>
            <a:endParaRPr lang="en-US" altLang="zh-CN" dirty="0">
              <a:solidFill>
                <a:schemeClr val="tx1"/>
              </a:solidFill>
              <a:cs typeface="+mn-ea"/>
              <a:sym typeface="+mn-lt"/>
            </a:endParaRPr>
          </a:p>
        </p:txBody>
      </p:sp>
      <p:sp>
        <p:nvSpPr>
          <p:cNvPr id="2" name="Aitds7"/>
          <p:cNvSpPr/>
          <p:nvPr>
            <p:custDataLst>
              <p:tags r:id="rId4"/>
            </p:custDataLst>
          </p:nvPr>
        </p:nvSpPr>
        <p:spPr>
          <a:xfrm>
            <a:off x="1222564" y="1421887"/>
            <a:ext cx="2578863" cy="595158"/>
          </a:xfrm>
          <a:prstGeom prst="round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gn="ctr" defTabSz="914400">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rPr>
              <a:t>社会价值</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endParaRPr>
          </a:p>
        </p:txBody>
      </p:sp>
      <p:pic>
        <p:nvPicPr>
          <p:cNvPr id="113" name="图片 112"/>
          <p:cNvPicPr/>
          <p:nvPr/>
        </p:nvPicPr>
        <p:blipFill>
          <a:blip r:embed="rId5"/>
          <a:stretch>
            <a:fillRect/>
          </a:stretch>
        </p:blipFill>
        <p:spPr>
          <a:xfrm>
            <a:off x="974725" y="2490470"/>
            <a:ext cx="4805045" cy="386016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wipe(up)">
                                      <p:cBhvr>
                                        <p:cTn id="14" dur="500"/>
                                        <p:tgtEl>
                                          <p:spTgt spid="52"/>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1000"/>
                                        <p:tgtEl>
                                          <p:spTgt spid="54"/>
                                        </p:tgtEl>
                                      </p:cBhvr>
                                    </p:animEffect>
                                    <p:anim calcmode="lin" valueType="num">
                                      <p:cBhvr>
                                        <p:cTn id="18" dur="1000" fill="hold"/>
                                        <p:tgtEl>
                                          <p:spTgt spid="54"/>
                                        </p:tgtEl>
                                        <p:attrNameLst>
                                          <p:attrName>ppt_x</p:attrName>
                                        </p:attrNameLst>
                                      </p:cBhvr>
                                      <p:tavLst>
                                        <p:tav tm="0">
                                          <p:val>
                                            <p:strVal val="#ppt_x"/>
                                          </p:val>
                                        </p:tav>
                                        <p:tav tm="100000">
                                          <p:val>
                                            <p:strVal val="#ppt_x"/>
                                          </p:val>
                                        </p:tav>
                                      </p:tavLst>
                                    </p:anim>
                                    <p:anim calcmode="lin" valueType="num">
                                      <p:cBhvr>
                                        <p:cTn id="19" dur="1000" fill="hold"/>
                                        <p:tgtEl>
                                          <p:spTgt spid="54"/>
                                        </p:tgtEl>
                                        <p:attrNameLst>
                                          <p:attrName>ppt_y</p:attrName>
                                        </p:attrNameLst>
                                      </p:cBhvr>
                                      <p:tavLst>
                                        <p:tav tm="0">
                                          <p:val>
                                            <p:strVal val="#ppt_y+.1"/>
                                          </p:val>
                                        </p:tav>
                                        <p:tav tm="100000">
                                          <p:val>
                                            <p:strVal val="#ppt_y"/>
                                          </p:val>
                                        </p:tav>
                                      </p:tavLst>
                                    </p:anim>
                                  </p:childTnLst>
                                </p:cTn>
                              </p:par>
                            </p:childTnLst>
                          </p:cTn>
                        </p:par>
                        <p:par>
                          <p:cTn id="20" fill="hold">
                            <p:stCondLst>
                              <p:cond delay="0"/>
                            </p:stCondLst>
                            <p:childTnLst>
                              <p:par>
                                <p:cTn id="21" presetID="42"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2" grpId="0" bldLvl="0" animBg="1"/>
      <p:bldP spid="54" grpId="0" bldLvl="0" animBg="1"/>
      <p:bldP spid="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A-10228"/>
          <p:cNvPicPr>
            <a:picLocks noChangeAspect="1" noChangeArrowheads="1"/>
          </p:cNvPicPr>
          <p:nvPr>
            <p:custDataLst>
              <p:tags r:id="rId1"/>
            </p:custDataLst>
          </p:nvPr>
        </p:nvPicPr>
        <p:blipFill>
          <a:blip r:embed="rId2" cstate="screen"/>
          <a:stretch>
            <a:fillRect/>
          </a:stretch>
        </p:blipFill>
        <p:spPr bwMode="auto">
          <a:xfrm>
            <a:off x="875225" y="1790183"/>
            <a:ext cx="1117962" cy="1181351"/>
          </a:xfrm>
          <a:prstGeom prst="rect">
            <a:avLst/>
          </a:prstGeom>
          <a:noFill/>
          <a:extLst>
            <a:ext uri="{909E8E84-426E-40DD-AFC4-6F175D3DCCD1}">
              <a14:hiddenFill xmlns:a14="http://schemas.microsoft.com/office/drawing/2010/main">
                <a:solidFill>
                  <a:srgbClr val="FFFFFF"/>
                </a:solidFill>
              </a14:hiddenFill>
            </a:ext>
          </a:extLst>
        </p:spPr>
      </p:pic>
      <p:pic>
        <p:nvPicPr>
          <p:cNvPr id="8" name="PA-10229"/>
          <p:cNvPicPr>
            <a:picLocks noChangeAspect="1"/>
          </p:cNvPicPr>
          <p:nvPr>
            <p:custDataLst>
              <p:tags r:id="rId3"/>
            </p:custDataLst>
          </p:nvPr>
        </p:nvPicPr>
        <p:blipFill rotWithShape="1">
          <a:blip r:embed="rId4"/>
          <a:srcRect/>
          <a:stretch>
            <a:fillRect/>
          </a:stretch>
        </p:blipFill>
        <p:spPr>
          <a:xfrm rot="20815463" flipH="1">
            <a:off x="9928189" y="397592"/>
            <a:ext cx="1505118" cy="1370045"/>
          </a:xfrm>
          <a:prstGeom prst="rect">
            <a:avLst/>
          </a:prstGeom>
        </p:spPr>
      </p:pic>
      <p:pic>
        <p:nvPicPr>
          <p:cNvPr id="9" name="PA-102210"/>
          <p:cNvPicPr>
            <a:picLocks noChangeAspect="1"/>
          </p:cNvPicPr>
          <p:nvPr>
            <p:custDataLst>
              <p:tags r:id="rId5"/>
            </p:custDataLst>
          </p:nvPr>
        </p:nvPicPr>
        <p:blipFill rotWithShape="1">
          <a:blip r:embed="rId6" cstate="print"/>
          <a:srcRect/>
          <a:stretch>
            <a:fillRect/>
          </a:stretch>
        </p:blipFill>
        <p:spPr>
          <a:xfrm>
            <a:off x="8917510" y="717736"/>
            <a:ext cx="565312" cy="803111"/>
          </a:xfrm>
          <a:prstGeom prst="rect">
            <a:avLst/>
          </a:prstGeom>
        </p:spPr>
      </p:pic>
      <p:sp>
        <p:nvSpPr>
          <p:cNvPr id="10" name="PA-102211"/>
          <p:cNvSpPr/>
          <p:nvPr>
            <p:custDataLst>
              <p:tags r:id="rId7"/>
            </p:custDataLst>
          </p:nvPr>
        </p:nvSpPr>
        <p:spPr>
          <a:xfrm>
            <a:off x="261172" y="3199060"/>
            <a:ext cx="2421338" cy="1815882"/>
          </a:xfrm>
          <a:prstGeom prst="rect">
            <a:avLst/>
          </a:prstGeom>
          <a:noFill/>
        </p:spPr>
        <p:txBody>
          <a:bodyPr wrap="square" rtlCol="0">
            <a:spAutoFit/>
          </a:bodyPr>
          <a:lstStyle/>
          <a:p>
            <a:pPr algn="ctr"/>
            <a:r>
              <a:rPr lang="zh-CN" altLang="en-US" sz="5600" b="1" dirty="0">
                <a:gradFill>
                  <a:gsLst>
                    <a:gs pos="14000">
                      <a:srgbClr val="FF0000"/>
                    </a:gs>
                    <a:gs pos="94000">
                      <a:srgbClr val="790000"/>
                    </a:gs>
                    <a:gs pos="49000">
                      <a:srgbClr val="FF0000"/>
                    </a:gs>
                  </a:gsLst>
                  <a:lin ang="5400000" scaled="1"/>
                </a:gradFill>
                <a:effectLst>
                  <a:glow rad="152400">
                    <a:prstClr val="white"/>
                  </a:glow>
                </a:effectLst>
                <a:cs typeface="+mn-ea"/>
                <a:sym typeface="+mn-lt"/>
              </a:rPr>
              <a:t>前</a:t>
            </a:r>
            <a:endParaRPr lang="en-US" altLang="zh-CN" sz="5600" b="1" dirty="0">
              <a:gradFill>
                <a:gsLst>
                  <a:gs pos="14000">
                    <a:srgbClr val="FF0000"/>
                  </a:gs>
                  <a:gs pos="94000">
                    <a:srgbClr val="790000"/>
                  </a:gs>
                  <a:gs pos="49000">
                    <a:srgbClr val="FF0000"/>
                  </a:gs>
                </a:gsLst>
                <a:lin ang="5400000" scaled="1"/>
              </a:gradFill>
              <a:effectLst>
                <a:glow rad="152400">
                  <a:prstClr val="white"/>
                </a:glow>
              </a:effectLst>
              <a:cs typeface="+mn-ea"/>
              <a:sym typeface="+mn-lt"/>
            </a:endParaRPr>
          </a:p>
          <a:p>
            <a:pPr algn="ctr"/>
            <a:r>
              <a:rPr lang="zh-CN" altLang="en-US" sz="5600" b="1" dirty="0">
                <a:gradFill>
                  <a:gsLst>
                    <a:gs pos="14000">
                      <a:srgbClr val="FF0000"/>
                    </a:gs>
                    <a:gs pos="94000">
                      <a:srgbClr val="790000"/>
                    </a:gs>
                    <a:gs pos="49000">
                      <a:srgbClr val="FF0000"/>
                    </a:gs>
                  </a:gsLst>
                  <a:lin ang="5400000" scaled="1"/>
                </a:gradFill>
                <a:effectLst>
                  <a:glow rad="152400">
                    <a:prstClr val="white"/>
                  </a:glow>
                </a:effectLst>
                <a:cs typeface="+mn-ea"/>
                <a:sym typeface="+mn-lt"/>
              </a:rPr>
              <a:t>言</a:t>
            </a:r>
            <a:endParaRPr lang="zh-CN" altLang="zh-CN" sz="5600" b="1" dirty="0">
              <a:gradFill>
                <a:gsLst>
                  <a:gs pos="14000">
                    <a:srgbClr val="FF0000"/>
                  </a:gs>
                  <a:gs pos="94000">
                    <a:srgbClr val="790000"/>
                  </a:gs>
                  <a:gs pos="49000">
                    <a:srgbClr val="FF0000"/>
                  </a:gs>
                </a:gsLst>
                <a:lin ang="5400000" scaled="1"/>
              </a:gradFill>
              <a:effectLst>
                <a:glow rad="152400">
                  <a:prstClr val="white"/>
                </a:glow>
              </a:effectLst>
              <a:cs typeface="+mn-ea"/>
              <a:sym typeface="+mn-lt"/>
            </a:endParaRPr>
          </a:p>
        </p:txBody>
      </p:sp>
      <p:sp>
        <p:nvSpPr>
          <p:cNvPr id="14" name="PA-102214"/>
          <p:cNvSpPr txBox="1"/>
          <p:nvPr>
            <p:custDataLst>
              <p:tags r:id="rId8"/>
            </p:custDataLst>
          </p:nvPr>
        </p:nvSpPr>
        <p:spPr>
          <a:xfrm>
            <a:off x="2913380" y="3281680"/>
            <a:ext cx="7621905" cy="1691640"/>
          </a:xfrm>
          <a:prstGeom prst="rect">
            <a:avLst/>
          </a:prstGeom>
          <a:noFill/>
        </p:spPr>
        <p:txBody>
          <a:bodyPr wrap="square" rtlCol="0">
            <a:spAutoFit/>
          </a:bodyPr>
          <a:lstStyle/>
          <a:p>
            <a:pPr algn="just">
              <a:lnSpc>
                <a:spcPct val="130000"/>
              </a:lnSpc>
            </a:pPr>
            <a:r>
              <a:rPr lang="en-US" altLang="zh-CN" dirty="0">
                <a:cs typeface="+mn-ea"/>
                <a:sym typeface="+mn-lt"/>
              </a:rPr>
              <a:t>     </a:t>
            </a:r>
            <a:r>
              <a:rPr lang="zh-CN" altLang="en-US" sz="2000" dirty="0">
                <a:solidFill>
                  <a:srgbClr val="FF0000"/>
                </a:solidFill>
                <a:latin typeface="楷体" panose="02010609060101010101" charset="-122"/>
                <a:ea typeface="楷体" panose="02010609060101010101" charset="-122"/>
                <a:cs typeface="+mn-ea"/>
                <a:sym typeface="+mn-lt"/>
              </a:rPr>
              <a:t> 本章主要阐述马克思主义劳动观、习近平总书记关于劳动和劳动教育的重要论述等劳动思想，使学生深刻理解劳动为什么、是什么的问题，懂得劳动的意义和价值，鼓励学生成为新时代的劳动者，在各行各业中用青春奋斗绽放绚丽之花。</a:t>
            </a:r>
            <a:endParaRPr lang="zh-CN" altLang="en-US" sz="2000" dirty="0">
              <a:solidFill>
                <a:srgbClr val="FF0000"/>
              </a:solidFill>
              <a:latin typeface="楷体" panose="02010609060101010101" charset="-122"/>
              <a:ea typeface="楷体" panose="02010609060101010101" charset="-122"/>
              <a:cs typeface="+mn-ea"/>
              <a:sym typeface="+mn-lt"/>
            </a:endParaRPr>
          </a:p>
        </p:txBody>
      </p:sp>
      <p:pic>
        <p:nvPicPr>
          <p:cNvPr id="15" name="PA-102215" descr="图片包含 物体&#10;&#10;描述已自动生成"/>
          <p:cNvPicPr>
            <a:picLocks noChangeAspect="1"/>
          </p:cNvPicPr>
          <p:nvPr>
            <p:custDataLst>
              <p:tags r:id="rId9"/>
            </p:custDataLst>
          </p:nvPr>
        </p:nvPicPr>
        <p:blipFill>
          <a:blip r:embed="rId10" cstate="screen"/>
          <a:stretch>
            <a:fillRect/>
          </a:stretch>
        </p:blipFill>
        <p:spPr>
          <a:xfrm>
            <a:off x="2065631" y="1529792"/>
            <a:ext cx="1966233" cy="1874564"/>
          </a:xfrm>
          <a:prstGeom prst="rect">
            <a:avLst/>
          </a:prstGeom>
        </p:spPr>
      </p:pic>
      <p:sp>
        <p:nvSpPr>
          <p:cNvPr id="3" name="PA-102217"/>
          <p:cNvSpPr/>
          <p:nvPr>
            <p:custDataLst>
              <p:tags r:id="rId11"/>
            </p:custDataLst>
          </p:nvPr>
        </p:nvSpPr>
        <p:spPr>
          <a:xfrm>
            <a:off x="0" y="6117996"/>
            <a:ext cx="12192000" cy="740004"/>
          </a:xfrm>
          <a:prstGeom prst="rect">
            <a:avLst/>
          </a:prstGeom>
          <a:solidFill>
            <a:srgbClr val="C0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1000"/>
                            </p:stCondLst>
                            <p:childTnLst>
                              <p:par>
                                <p:cTn id="20" presetID="23" presetClass="entr" presetSubtype="36"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strVal val="(6*min(max(#ppt_w*#ppt_h,.3),1)-7.4)/-.7*#ppt_w"/>
                                          </p:val>
                                        </p:tav>
                                        <p:tav tm="100000">
                                          <p:val>
                                            <p:strVal val="#ppt_w"/>
                                          </p:val>
                                        </p:tav>
                                      </p:tavLst>
                                    </p:anim>
                                    <p:anim calcmode="lin" valueType="num">
                                      <p:cBhvr>
                                        <p:cTn id="23" dur="500" fill="hold"/>
                                        <p:tgtEl>
                                          <p:spTgt spid="10"/>
                                        </p:tgtEl>
                                        <p:attrNameLst>
                                          <p:attrName>ppt_h</p:attrName>
                                        </p:attrNameLst>
                                      </p:cBhvr>
                                      <p:tavLst>
                                        <p:tav tm="0">
                                          <p:val>
                                            <p:strVal val="(6*min(max(#ppt_w*#ppt_h,.3),1)-7.4)/-.7*#ppt_h"/>
                                          </p:val>
                                        </p:tav>
                                        <p:tav tm="100000">
                                          <p:val>
                                            <p:strVal val="#ppt_h"/>
                                          </p:val>
                                        </p:tav>
                                      </p:tavLst>
                                    </p:anim>
                                    <p:anim calcmode="lin" valueType="num">
                                      <p:cBhvr>
                                        <p:cTn id="24" dur="500" fill="hold"/>
                                        <p:tgtEl>
                                          <p:spTgt spid="10"/>
                                        </p:tgtEl>
                                        <p:attrNameLst>
                                          <p:attrName>ppt_x</p:attrName>
                                        </p:attrNameLst>
                                      </p:cBhvr>
                                      <p:tavLst>
                                        <p:tav tm="0">
                                          <p:val>
                                            <p:fltVal val="0.5"/>
                                          </p:val>
                                        </p:tav>
                                        <p:tav tm="100000">
                                          <p:val>
                                            <p:strVal val="#ppt_x"/>
                                          </p:val>
                                        </p:tav>
                                      </p:tavLst>
                                    </p:anim>
                                    <p:anim calcmode="lin" valueType="num">
                                      <p:cBhvr>
                                        <p:cTn id="25" dur="500" fill="hold"/>
                                        <p:tgtEl>
                                          <p:spTgt spid="10"/>
                                        </p:tgtEl>
                                        <p:attrNameLst>
                                          <p:attrName>ppt_y</p:attrName>
                                        </p:attrNameLst>
                                      </p:cBhvr>
                                      <p:tavLst>
                                        <p:tav tm="0">
                                          <p:val>
                                            <p:strVal val="1+(6*min(max(#ppt_w*#ppt_h,.3),1)-7.4)/-.7*#ppt_h/2"/>
                                          </p:val>
                                        </p:tav>
                                        <p:tav tm="100000">
                                          <p:val>
                                            <p:strVal val="#ppt_y"/>
                                          </p:val>
                                        </p:tav>
                                      </p:tavLst>
                                    </p:anim>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par>
                          <p:cTn id="32" fill="hold">
                            <p:stCondLst>
                              <p:cond delay="2000"/>
                            </p:stCondLst>
                            <p:childTnLst>
                              <p:par>
                                <p:cTn id="33" presetID="50" presetClass="entr" presetSubtype="0" decel="100000" fill="hold" grpId="0" nodeType="afterEffect">
                                  <p:stCondLst>
                                    <p:cond delay="0"/>
                                  </p:stCondLst>
                                  <p:iterate type="lt">
                                    <p:tmPct val="10000"/>
                                  </p:iterate>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strVal val="#ppt_w+.3"/>
                                          </p:val>
                                        </p:tav>
                                        <p:tav tm="100000">
                                          <p:val>
                                            <p:strVal val="#ppt_w"/>
                                          </p:val>
                                        </p:tav>
                                      </p:tavLst>
                                    </p:anim>
                                    <p:anim calcmode="lin" valueType="num">
                                      <p:cBhvr>
                                        <p:cTn id="36" dur="1000" fill="hold"/>
                                        <p:tgtEl>
                                          <p:spTgt spid="14"/>
                                        </p:tgtEl>
                                        <p:attrNameLst>
                                          <p:attrName>ppt_h</p:attrName>
                                        </p:attrNameLst>
                                      </p:cBhvr>
                                      <p:tavLst>
                                        <p:tav tm="0">
                                          <p:val>
                                            <p:strVal val="#ppt_h"/>
                                          </p:val>
                                        </p:tav>
                                        <p:tav tm="100000">
                                          <p:val>
                                            <p:strVal val="#ppt_h"/>
                                          </p:val>
                                        </p:tav>
                                      </p:tavLst>
                                    </p:anim>
                                    <p:animEffect transition="in" filter="fade">
                                      <p:cBhvr>
                                        <p:cTn id="3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102276"/>
          <p:cNvSpPr/>
          <p:nvPr>
            <p:custDataLst>
              <p:tags r:id="rId1"/>
            </p:custDataLst>
          </p:nvPr>
        </p:nvSpPr>
        <p:spPr>
          <a:xfrm>
            <a:off x="1222286" y="243429"/>
            <a:ext cx="1960880" cy="521970"/>
          </a:xfrm>
          <a:prstGeom prst="rect">
            <a:avLst/>
          </a:prstGeom>
        </p:spPr>
        <p:txBody>
          <a:bodyPr wrap="none">
            <a:spAutoFit/>
          </a:bodyPr>
          <a:lstStyle/>
          <a:p>
            <a:r>
              <a:rPr lang="zh-CN" altLang="en-US" sz="2800" dirty="0">
                <a:solidFill>
                  <a:srgbClr val="C00000"/>
                </a:solidFill>
                <a:cs typeface="+mn-ea"/>
                <a:sym typeface="+mn-lt"/>
              </a:rPr>
              <a:t>劳动的价值</a:t>
            </a:r>
            <a:endParaRPr lang="zh-CN" altLang="en-US" sz="2800" dirty="0">
              <a:solidFill>
                <a:srgbClr val="C00000"/>
              </a:solidFill>
              <a:cs typeface="+mn-ea"/>
              <a:sym typeface="+mn-lt"/>
            </a:endParaRPr>
          </a:p>
        </p:txBody>
      </p:sp>
      <p:sp>
        <p:nvSpPr>
          <p:cNvPr id="52" name="PA-102278"/>
          <p:cNvSpPr>
            <a:spLocks noChangeAspect="1"/>
          </p:cNvSpPr>
          <p:nvPr>
            <p:custDataLst>
              <p:tags r:id="rId2"/>
            </p:custDataLst>
          </p:nvPr>
        </p:nvSpPr>
        <p:spPr>
          <a:xfrm>
            <a:off x="6473825" y="2244725"/>
            <a:ext cx="4236085" cy="626745"/>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C00000"/>
                </a:solidFill>
                <a:latin typeface="楷体" panose="02010609060101010101" charset="-122"/>
                <a:ea typeface="楷体" panose="02010609060101010101" charset="-122"/>
                <a:cs typeface="+mn-ea"/>
                <a:sym typeface="+mn-lt"/>
              </a:rPr>
              <a:t>劳动改造和完善人类社会</a:t>
            </a:r>
            <a:endParaRPr lang="zh-CN" altLang="en-US" sz="2400" dirty="0">
              <a:solidFill>
                <a:srgbClr val="C00000"/>
              </a:solidFill>
              <a:latin typeface="楷体" panose="02010609060101010101" charset="-122"/>
              <a:ea typeface="楷体" panose="02010609060101010101" charset="-122"/>
              <a:cs typeface="+mn-ea"/>
              <a:sym typeface="+mn-lt"/>
            </a:endParaRPr>
          </a:p>
        </p:txBody>
      </p:sp>
      <p:sp>
        <p:nvSpPr>
          <p:cNvPr id="54" name="PA-102280"/>
          <p:cNvSpPr/>
          <p:nvPr>
            <p:custDataLst>
              <p:tags r:id="rId3"/>
            </p:custDataLst>
          </p:nvPr>
        </p:nvSpPr>
        <p:spPr>
          <a:xfrm>
            <a:off x="6205220" y="3054350"/>
            <a:ext cx="5151120" cy="2902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altLang="zh-CN" dirty="0">
                <a:solidFill>
                  <a:schemeClr val="tx1"/>
                </a:solidFill>
                <a:cs typeface="+mn-ea"/>
                <a:sym typeface="+mn-lt"/>
              </a:rPr>
              <a:t>       </a:t>
            </a:r>
            <a:r>
              <a:rPr lang="zh-CN" altLang="en-US" dirty="0">
                <a:solidFill>
                  <a:schemeClr val="tx1"/>
                </a:solidFill>
                <a:cs typeface="+mn-ea"/>
                <a:sym typeface="+mn-lt"/>
              </a:rPr>
              <a:t>人回顾人类社会的发展史，从原始社会到奴隶社会、封建社会，再到现代文明社会，人类社会的物质文明和精神文明总是在不断发展、进步和完善。</a:t>
            </a:r>
            <a:endParaRPr lang="zh-CN" altLang="en-US" dirty="0">
              <a:solidFill>
                <a:schemeClr val="tx1"/>
              </a:solidFill>
              <a:cs typeface="+mn-ea"/>
              <a:sym typeface="+mn-lt"/>
            </a:endParaRPr>
          </a:p>
          <a:p>
            <a:pPr algn="just">
              <a:lnSpc>
                <a:spcPct val="130000"/>
              </a:lnSpc>
            </a:pPr>
            <a:r>
              <a:rPr lang="en-US" altLang="zh-CN" dirty="0">
                <a:solidFill>
                  <a:schemeClr val="tx1"/>
                </a:solidFill>
                <a:cs typeface="+mn-ea"/>
                <a:sym typeface="+mn-lt"/>
              </a:rPr>
              <a:t>      </a:t>
            </a:r>
            <a:r>
              <a:rPr lang="zh-CN" altLang="en-US" dirty="0">
                <a:solidFill>
                  <a:schemeClr val="tx1"/>
                </a:solidFill>
                <a:cs typeface="+mn-ea"/>
                <a:sym typeface="+mn-lt"/>
              </a:rPr>
              <a:t>划分人类社会历史进程，主要以生产劳动的方式为依据。可见，正是人类的劳动不断改造和完善社会，推动社会发展。</a:t>
            </a:r>
            <a:endParaRPr lang="zh-CN" altLang="en-US" dirty="0">
              <a:solidFill>
                <a:schemeClr val="tx1"/>
              </a:solidFill>
              <a:cs typeface="+mn-ea"/>
              <a:sym typeface="+mn-lt"/>
            </a:endParaRPr>
          </a:p>
        </p:txBody>
      </p:sp>
      <p:sp>
        <p:nvSpPr>
          <p:cNvPr id="2" name="Aitds7"/>
          <p:cNvSpPr/>
          <p:nvPr>
            <p:custDataLst>
              <p:tags r:id="rId4"/>
            </p:custDataLst>
          </p:nvPr>
        </p:nvSpPr>
        <p:spPr>
          <a:xfrm>
            <a:off x="1222564" y="1421887"/>
            <a:ext cx="2578863" cy="595158"/>
          </a:xfrm>
          <a:prstGeom prst="round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gn="ctr" defTabSz="914400">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rPr>
              <a:t>社会价值</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endParaRPr>
          </a:p>
        </p:txBody>
      </p:sp>
      <p:pic>
        <p:nvPicPr>
          <p:cNvPr id="119" name="图片 118"/>
          <p:cNvPicPr/>
          <p:nvPr/>
        </p:nvPicPr>
        <p:blipFill>
          <a:blip r:embed="rId5"/>
          <a:stretch>
            <a:fillRect/>
          </a:stretch>
        </p:blipFill>
        <p:spPr>
          <a:xfrm>
            <a:off x="1741805" y="2241550"/>
            <a:ext cx="4217670" cy="371538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wipe(up)">
                                      <p:cBhvr>
                                        <p:cTn id="14" dur="500"/>
                                        <p:tgtEl>
                                          <p:spTgt spid="52"/>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1000"/>
                                        <p:tgtEl>
                                          <p:spTgt spid="54"/>
                                        </p:tgtEl>
                                      </p:cBhvr>
                                    </p:animEffect>
                                    <p:anim calcmode="lin" valueType="num">
                                      <p:cBhvr>
                                        <p:cTn id="18" dur="1000" fill="hold"/>
                                        <p:tgtEl>
                                          <p:spTgt spid="54"/>
                                        </p:tgtEl>
                                        <p:attrNameLst>
                                          <p:attrName>ppt_x</p:attrName>
                                        </p:attrNameLst>
                                      </p:cBhvr>
                                      <p:tavLst>
                                        <p:tav tm="0">
                                          <p:val>
                                            <p:strVal val="#ppt_x"/>
                                          </p:val>
                                        </p:tav>
                                        <p:tav tm="100000">
                                          <p:val>
                                            <p:strVal val="#ppt_x"/>
                                          </p:val>
                                        </p:tav>
                                      </p:tavLst>
                                    </p:anim>
                                    <p:anim calcmode="lin" valueType="num">
                                      <p:cBhvr>
                                        <p:cTn id="19" dur="1000" fill="hold"/>
                                        <p:tgtEl>
                                          <p:spTgt spid="54"/>
                                        </p:tgtEl>
                                        <p:attrNameLst>
                                          <p:attrName>ppt_y</p:attrName>
                                        </p:attrNameLst>
                                      </p:cBhvr>
                                      <p:tavLst>
                                        <p:tav tm="0">
                                          <p:val>
                                            <p:strVal val="#ppt_y+.1"/>
                                          </p:val>
                                        </p:tav>
                                        <p:tav tm="100000">
                                          <p:val>
                                            <p:strVal val="#ppt_y"/>
                                          </p:val>
                                        </p:tav>
                                      </p:tavLst>
                                    </p:anim>
                                  </p:childTnLst>
                                </p:cTn>
                              </p:par>
                            </p:childTnLst>
                          </p:cTn>
                        </p:par>
                        <p:par>
                          <p:cTn id="20" fill="hold">
                            <p:stCondLst>
                              <p:cond delay="0"/>
                            </p:stCondLst>
                            <p:childTnLst>
                              <p:par>
                                <p:cTn id="21" presetID="42"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2" grpId="0" bldLvl="0" animBg="1"/>
      <p:bldP spid="54" grpId="0" bldLvl="0" animBg="1"/>
      <p:bldP spid="2"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A-102283" descr="图片包含 建筑, 游戏机, 烟花, 大&#10;&#10;描述已自动生成"/>
          <p:cNvPicPr>
            <a:picLocks noChangeAspect="1"/>
          </p:cNvPicPr>
          <p:nvPr>
            <p:custDataLst>
              <p:tags r:id="rId1"/>
            </p:custDataLst>
          </p:nvPr>
        </p:nvPicPr>
        <p:blipFill>
          <a:blip r:embed="rId2" cstate="screen"/>
          <a:stretch>
            <a:fillRect/>
          </a:stretch>
        </p:blipFill>
        <p:spPr>
          <a:xfrm>
            <a:off x="0" y="746926"/>
            <a:ext cx="12192000" cy="6094615"/>
          </a:xfrm>
          <a:prstGeom prst="rect">
            <a:avLst/>
          </a:prstGeom>
        </p:spPr>
      </p:pic>
      <p:pic>
        <p:nvPicPr>
          <p:cNvPr id="15" name="PA-102284" descr="图片包含 红色, 黑暗, 黑色, 桌子&#10;&#10;描述已自动生成"/>
          <p:cNvPicPr>
            <a:picLocks noChangeAspect="1"/>
          </p:cNvPicPr>
          <p:nvPr>
            <p:custDataLst>
              <p:tags r:id="rId3"/>
            </p:custDataLst>
          </p:nvPr>
        </p:nvPicPr>
        <p:blipFill>
          <a:blip r:embed="rId4" cstate="screen"/>
          <a:stretch>
            <a:fillRect/>
          </a:stretch>
        </p:blipFill>
        <p:spPr>
          <a:xfrm>
            <a:off x="0" y="763385"/>
            <a:ext cx="12192000" cy="6094615"/>
          </a:xfrm>
          <a:prstGeom prst="rect">
            <a:avLst/>
          </a:prstGeom>
        </p:spPr>
      </p:pic>
      <p:grpSp>
        <p:nvGrpSpPr>
          <p:cNvPr id="2" name="PA-102285"/>
          <p:cNvGrpSpPr/>
          <p:nvPr>
            <p:custDataLst>
              <p:tags r:id="rId5"/>
            </p:custDataLst>
          </p:nvPr>
        </p:nvGrpSpPr>
        <p:grpSpPr bwMode="auto">
          <a:xfrm>
            <a:off x="2242336" y="2287113"/>
            <a:ext cx="7679283" cy="375390"/>
            <a:chOff x="0" y="0"/>
            <a:chExt cx="10075" cy="492"/>
          </a:xfrm>
          <a:solidFill>
            <a:srgbClr val="C00000"/>
          </a:solidFill>
        </p:grpSpPr>
        <p:sp>
          <p:nvSpPr>
            <p:cNvPr id="3" name="PA-AutoShape 4"/>
            <p:cNvSpPr>
              <a:spLocks noChangeArrowheads="1"/>
            </p:cNvSpPr>
            <p:nvPr>
              <p:custDataLst>
                <p:tags r:id="rId6"/>
              </p:custDataLst>
            </p:nvPr>
          </p:nvSpPr>
          <p:spPr bwMode="auto">
            <a:xfrm>
              <a:off x="4800" y="0"/>
              <a:ext cx="495" cy="492"/>
            </a:xfrm>
            <a:prstGeom prst="star5">
              <a:avLst/>
            </a:prstGeom>
            <a:grpFill/>
            <a:ln w="9525">
              <a:solidFill>
                <a:srgbClr val="C0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2160" b="0" i="0" u="none" strike="noStrike" kern="0" cap="none" spc="0" normalizeH="0" baseline="0" noProof="0">
                <a:ln>
                  <a:noFill/>
                </a:ln>
                <a:solidFill>
                  <a:prstClr val="black"/>
                </a:solidFill>
                <a:effectLst/>
                <a:uLnTx/>
                <a:uFillTx/>
                <a:cs typeface="+mn-ea"/>
                <a:sym typeface="+mn-lt"/>
              </a:endParaRPr>
            </a:p>
          </p:txBody>
        </p:sp>
        <p:sp>
          <p:nvSpPr>
            <p:cNvPr id="4" name="PA-Line 5"/>
            <p:cNvSpPr>
              <a:spLocks noChangeShapeType="1"/>
            </p:cNvSpPr>
            <p:nvPr>
              <p:custDataLst>
                <p:tags r:id="rId7"/>
              </p:custDataLst>
            </p:nvPr>
          </p:nvSpPr>
          <p:spPr bwMode="auto">
            <a:xfrm flipH="1">
              <a:off x="0" y="281"/>
              <a:ext cx="4747" cy="4"/>
            </a:xfrm>
            <a:prstGeom prst="line">
              <a:avLst/>
            </a:prstGeom>
            <a:grpFill/>
            <a:ln w="19050">
              <a:solidFill>
                <a:srgbClr val="C0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160" b="0" i="0" u="none" strike="noStrike" kern="0" cap="none" spc="0" normalizeH="0" baseline="0" noProof="0">
                <a:ln>
                  <a:noFill/>
                </a:ln>
                <a:solidFill>
                  <a:prstClr val="black"/>
                </a:solidFill>
                <a:effectLst/>
                <a:uLnTx/>
                <a:uFillTx/>
                <a:cs typeface="+mn-ea"/>
                <a:sym typeface="+mn-lt"/>
              </a:endParaRPr>
            </a:p>
          </p:txBody>
        </p:sp>
        <p:sp>
          <p:nvSpPr>
            <p:cNvPr id="5" name="PA-Line 6"/>
            <p:cNvSpPr>
              <a:spLocks noChangeShapeType="1"/>
            </p:cNvSpPr>
            <p:nvPr>
              <p:custDataLst>
                <p:tags r:id="rId8"/>
              </p:custDataLst>
            </p:nvPr>
          </p:nvSpPr>
          <p:spPr bwMode="auto">
            <a:xfrm flipH="1">
              <a:off x="5329" y="281"/>
              <a:ext cx="4747" cy="4"/>
            </a:xfrm>
            <a:prstGeom prst="line">
              <a:avLst/>
            </a:prstGeom>
            <a:grpFill/>
            <a:ln w="19050">
              <a:solidFill>
                <a:srgbClr val="C0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160" b="0" i="0" u="none" strike="noStrike" kern="0" cap="none" spc="0" normalizeH="0" baseline="0" noProof="0">
                <a:ln>
                  <a:noFill/>
                </a:ln>
                <a:solidFill>
                  <a:prstClr val="black"/>
                </a:solidFill>
                <a:effectLst/>
                <a:uLnTx/>
                <a:uFillTx/>
                <a:cs typeface="+mn-ea"/>
                <a:sym typeface="+mn-lt"/>
              </a:endParaRPr>
            </a:p>
          </p:txBody>
        </p:sp>
      </p:grpSp>
      <p:pic>
        <p:nvPicPr>
          <p:cNvPr id="6" name="PA-102286" descr="田字框"/>
          <p:cNvPicPr>
            <a:picLocks noChangeAspect="1" noChangeArrowheads="1"/>
          </p:cNvPicPr>
          <p:nvPr>
            <p:custDataLst>
              <p:tags r:id="rId9"/>
            </p:custDataLst>
          </p:nvPr>
        </p:nvPicPr>
        <p:blipFill>
          <a:blip r:embed="rId10" cstate="screen"/>
          <a:srcRect/>
          <a:stretch>
            <a:fillRect/>
          </a:stretch>
        </p:blipFill>
        <p:spPr bwMode="auto">
          <a:xfrm>
            <a:off x="4498483" y="1358791"/>
            <a:ext cx="543076" cy="5449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A-102287" descr="田字框"/>
          <p:cNvPicPr>
            <a:picLocks noChangeAspect="1" noChangeArrowheads="1"/>
          </p:cNvPicPr>
          <p:nvPr>
            <p:custDataLst>
              <p:tags r:id="rId11"/>
            </p:custDataLst>
          </p:nvPr>
        </p:nvPicPr>
        <p:blipFill>
          <a:blip r:embed="rId10" cstate="screen"/>
          <a:srcRect/>
          <a:stretch>
            <a:fillRect/>
          </a:stretch>
        </p:blipFill>
        <p:spPr bwMode="auto">
          <a:xfrm>
            <a:off x="5405515" y="1358791"/>
            <a:ext cx="543076" cy="5449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A-102288" descr="田字框"/>
          <p:cNvPicPr>
            <a:picLocks noChangeAspect="1" noChangeArrowheads="1"/>
          </p:cNvPicPr>
          <p:nvPr>
            <p:custDataLst>
              <p:tags r:id="rId12"/>
            </p:custDataLst>
          </p:nvPr>
        </p:nvPicPr>
        <p:blipFill>
          <a:blip r:embed="rId10" cstate="screen"/>
          <a:srcRect/>
          <a:stretch>
            <a:fillRect/>
          </a:stretch>
        </p:blipFill>
        <p:spPr bwMode="auto">
          <a:xfrm>
            <a:off x="6278247" y="1358791"/>
            <a:ext cx="543076" cy="5449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A-102289" descr="田字框"/>
          <p:cNvPicPr>
            <a:picLocks noChangeAspect="1" noChangeArrowheads="1"/>
          </p:cNvPicPr>
          <p:nvPr>
            <p:custDataLst>
              <p:tags r:id="rId13"/>
            </p:custDataLst>
          </p:nvPr>
        </p:nvPicPr>
        <p:blipFill>
          <a:blip r:embed="rId10" cstate="screen"/>
          <a:srcRect/>
          <a:stretch>
            <a:fillRect/>
          </a:stretch>
        </p:blipFill>
        <p:spPr bwMode="auto">
          <a:xfrm>
            <a:off x="7183376" y="1358791"/>
            <a:ext cx="543075" cy="5449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PA-102290"/>
          <p:cNvSpPr txBox="1">
            <a:spLocks noChangeArrowheads="1"/>
          </p:cNvSpPr>
          <p:nvPr>
            <p:custDataLst>
              <p:tags r:id="rId14"/>
            </p:custDataLst>
          </p:nvPr>
        </p:nvSpPr>
        <p:spPr bwMode="auto">
          <a:xfrm>
            <a:off x="4510297" y="1371174"/>
            <a:ext cx="3227967" cy="5356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500">
                <a:solidFill>
                  <a:schemeClr val="tx1"/>
                </a:solidFill>
                <a:latin typeface="Arial" panose="020B0604020202020204" pitchFamily="34" charset="0"/>
                <a:ea typeface="宋体" panose="02010600030101010101" pitchFamily="2" charset="-122"/>
              </a:defRPr>
            </a:lvl1pPr>
            <a:lvl2pPr marL="742950" indent="-285750">
              <a:defRPr sz="1500">
                <a:solidFill>
                  <a:schemeClr val="tx1"/>
                </a:solidFill>
                <a:latin typeface="Arial" panose="020B0604020202020204" pitchFamily="34" charset="0"/>
                <a:ea typeface="宋体" panose="02010600030101010101" pitchFamily="2" charset="-122"/>
              </a:defRPr>
            </a:lvl2pPr>
            <a:lvl3pPr marL="1143000" indent="-228600">
              <a:defRPr sz="1500">
                <a:solidFill>
                  <a:schemeClr val="tx1"/>
                </a:solidFill>
                <a:latin typeface="Arial" panose="020B0604020202020204" pitchFamily="34" charset="0"/>
                <a:ea typeface="宋体" panose="02010600030101010101" pitchFamily="2" charset="-122"/>
              </a:defRPr>
            </a:lvl3pPr>
            <a:lvl4pPr marL="1600200" indent="-228600">
              <a:defRPr sz="1500">
                <a:solidFill>
                  <a:schemeClr val="tx1"/>
                </a:solidFill>
                <a:latin typeface="Arial" panose="020B0604020202020204" pitchFamily="34" charset="0"/>
                <a:ea typeface="宋体" panose="02010600030101010101" pitchFamily="2" charset="-122"/>
              </a:defRPr>
            </a:lvl4pPr>
            <a:lvl5pPr marL="2057400" indent="-228600">
              <a:defRPr sz="15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9pPr>
          </a:lstStyle>
          <a:p>
            <a:pPr algn="dist">
              <a:buFont typeface="Arial" panose="020B0604020202020204" pitchFamily="34" charset="0"/>
              <a:buNone/>
            </a:pPr>
            <a:r>
              <a:rPr lang="zh-CN" altLang="en-US" sz="2880" dirty="0">
                <a:solidFill>
                  <a:srgbClr val="C00000"/>
                </a:solidFill>
                <a:latin typeface="+mn-lt"/>
                <a:ea typeface="+mn-ea"/>
                <a:cs typeface="+mn-ea"/>
                <a:sym typeface="+mn-lt"/>
              </a:rPr>
              <a:t>第二部分</a:t>
            </a:r>
            <a:endParaRPr lang="zh-CN" altLang="en-US" sz="2880" dirty="0">
              <a:solidFill>
                <a:srgbClr val="C00000"/>
              </a:solidFill>
              <a:latin typeface="+mn-lt"/>
              <a:ea typeface="+mn-ea"/>
              <a:cs typeface="+mn-ea"/>
              <a:sym typeface="+mn-lt"/>
            </a:endParaRPr>
          </a:p>
        </p:txBody>
      </p:sp>
      <p:sp>
        <p:nvSpPr>
          <p:cNvPr id="11" name="PA-102291"/>
          <p:cNvSpPr txBox="1">
            <a:spLocks noChangeArrowheads="1"/>
          </p:cNvSpPr>
          <p:nvPr>
            <p:custDataLst>
              <p:tags r:id="rId15"/>
            </p:custDataLst>
          </p:nvPr>
        </p:nvSpPr>
        <p:spPr bwMode="auto">
          <a:xfrm>
            <a:off x="1643406" y="2865734"/>
            <a:ext cx="8905188" cy="7505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7113" tIns="43556" rIns="87113" bIns="43556">
            <a:spAutoFit/>
          </a:bodyPr>
          <a:lstStyle>
            <a:lvl1pPr>
              <a:defRPr sz="1500">
                <a:solidFill>
                  <a:schemeClr val="tx1"/>
                </a:solidFill>
                <a:latin typeface="Arial" panose="020B0604020202020204" pitchFamily="34" charset="0"/>
                <a:ea typeface="宋体" panose="02010600030101010101" pitchFamily="2" charset="-122"/>
              </a:defRPr>
            </a:lvl1pPr>
            <a:lvl2pPr marL="742950" indent="-285750">
              <a:defRPr sz="1500">
                <a:solidFill>
                  <a:schemeClr val="tx1"/>
                </a:solidFill>
                <a:latin typeface="Arial" panose="020B0604020202020204" pitchFamily="34" charset="0"/>
                <a:ea typeface="宋体" panose="02010600030101010101" pitchFamily="2" charset="-122"/>
              </a:defRPr>
            </a:lvl2pPr>
            <a:lvl3pPr marL="1143000" indent="-228600">
              <a:defRPr sz="1500">
                <a:solidFill>
                  <a:schemeClr val="tx1"/>
                </a:solidFill>
                <a:latin typeface="Arial" panose="020B0604020202020204" pitchFamily="34" charset="0"/>
                <a:ea typeface="宋体" panose="02010600030101010101" pitchFamily="2" charset="-122"/>
              </a:defRPr>
            </a:lvl3pPr>
            <a:lvl4pPr marL="1600200" indent="-228600">
              <a:defRPr sz="1500">
                <a:solidFill>
                  <a:schemeClr val="tx1"/>
                </a:solidFill>
                <a:latin typeface="Arial" panose="020B0604020202020204" pitchFamily="34" charset="0"/>
                <a:ea typeface="宋体" panose="02010600030101010101" pitchFamily="2" charset="-122"/>
              </a:defRPr>
            </a:lvl4pPr>
            <a:lvl5pPr marL="2057400" indent="-228600">
              <a:defRPr sz="15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9pPr>
          </a:lstStyle>
          <a:p>
            <a:pPr algn="dist">
              <a:buFont typeface="Arial" panose="020B0604020202020204" pitchFamily="34" charset="0"/>
              <a:buNone/>
            </a:pPr>
            <a:r>
              <a:rPr lang="zh-CN" altLang="en-US" sz="4320" b="1" dirty="0">
                <a:solidFill>
                  <a:srgbClr val="C00000"/>
                </a:solidFill>
                <a:latin typeface="+mn-lt"/>
                <a:ea typeface="+mn-ea"/>
                <a:cs typeface="+mn-ea"/>
                <a:sym typeface="+mn-lt"/>
              </a:rPr>
              <a:t>马克思主义的劳动观</a:t>
            </a:r>
            <a:endParaRPr lang="zh-CN" altLang="en-US" sz="4320" b="1" dirty="0">
              <a:solidFill>
                <a:srgbClr val="C00000"/>
              </a:solidFill>
              <a:latin typeface="+mn-lt"/>
              <a:ea typeface="+mn-ea"/>
              <a:cs typeface="+mn-ea"/>
              <a:sym typeface="+mn-lt"/>
            </a:endParaRPr>
          </a:p>
        </p:txBody>
      </p:sp>
      <p:pic>
        <p:nvPicPr>
          <p:cNvPr id="13" name="PA-102293"/>
          <p:cNvPicPr>
            <a:picLocks noChangeAspect="1"/>
          </p:cNvPicPr>
          <p:nvPr>
            <p:custDataLst>
              <p:tags r:id="rId16"/>
            </p:custDataLst>
          </p:nvPr>
        </p:nvPicPr>
        <p:blipFill>
          <a:blip r:embed="rId17"/>
          <a:srcRect/>
          <a:stretch>
            <a:fillRect/>
          </a:stretch>
        </p:blipFill>
        <p:spPr bwMode="auto">
          <a:xfrm>
            <a:off x="10099250" y="746926"/>
            <a:ext cx="14128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41" presetClass="entr" presetSubtype="0" fill="hold" nodeType="afterEffect">
                                  <p:stCondLst>
                                    <p:cond delay="0"/>
                                  </p:stCondLst>
                                  <p:iterate type="lt">
                                    <p:tmPct val="10000"/>
                                  </p:iterate>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p:cTn id="32"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34"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p:tgtEl>
                                          <p:spTgt spid="10">
                                            <p:txEl>
                                              <p:pRg st="0" end="0"/>
                                            </p:txEl>
                                          </p:spTgt>
                                        </p:tgtEl>
                                      </p:cBhvr>
                                    </p:animEffect>
                                  </p:childTnLst>
                                </p:cTn>
                              </p:par>
                            </p:childTnLst>
                          </p:cTn>
                        </p:par>
                        <p:par>
                          <p:cTn id="37" fill="hold">
                            <p:stCondLst>
                              <p:cond delay="3150"/>
                            </p:stCondLst>
                            <p:childTnLst>
                              <p:par>
                                <p:cTn id="38" presetID="41" presetClass="entr" presetSubtype="0" fill="hold" grpId="0" nodeType="afterEffect">
                                  <p:stCondLst>
                                    <p:cond delay="0"/>
                                  </p:stCondLst>
                                  <p:iterate type="lt">
                                    <p:tmPct val="10000"/>
                                  </p:iterate>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11"/>
                                        </p:tgtEl>
                                        <p:attrNameLst>
                                          <p:attrName>ppt_y</p:attrName>
                                        </p:attrNameLst>
                                      </p:cBhvr>
                                      <p:tavLst>
                                        <p:tav tm="0">
                                          <p:val>
                                            <p:strVal val="#ppt_y"/>
                                          </p:val>
                                        </p:tav>
                                        <p:tav tm="100000">
                                          <p:val>
                                            <p:strVal val="#ppt_y"/>
                                          </p:val>
                                        </p:tav>
                                      </p:tavLst>
                                    </p:anim>
                                    <p:anim calcmode="lin" valueType="num">
                                      <p:cBhvr>
                                        <p:cTn id="4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p:tgtEl>
                                          <p:spTgt spid="11"/>
                                        </p:tgtEl>
                                      </p:cBhvr>
                                    </p:animEffect>
                                  </p:childTnLst>
                                </p:cTn>
                              </p:par>
                            </p:childTnLst>
                          </p:cTn>
                        </p:par>
                        <p:par>
                          <p:cTn id="45" fill="hold">
                            <p:stCondLst>
                              <p:cond delay="4050"/>
                            </p:stCondLst>
                            <p:childTnLst>
                              <p:par>
                                <p:cTn id="46" presetID="2" presetClass="entr" presetSubtype="2"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1+#ppt_w/2"/>
                                          </p:val>
                                        </p:tav>
                                        <p:tav tm="100000">
                                          <p:val>
                                            <p:strVal val="#ppt_x"/>
                                          </p:val>
                                        </p:tav>
                                      </p:tavLst>
                                    </p:anim>
                                    <p:anim calcmode="lin" valueType="num">
                                      <p:cBhvr additive="base">
                                        <p:cTn id="4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102263"/>
          <p:cNvSpPr/>
          <p:nvPr>
            <p:custDataLst>
              <p:tags r:id="rId1"/>
            </p:custDataLst>
          </p:nvPr>
        </p:nvSpPr>
        <p:spPr>
          <a:xfrm>
            <a:off x="1222286" y="243429"/>
            <a:ext cx="1249680" cy="521970"/>
          </a:xfrm>
          <a:prstGeom prst="rect">
            <a:avLst/>
          </a:prstGeom>
        </p:spPr>
        <p:txBody>
          <a:bodyPr wrap="none">
            <a:spAutoFit/>
          </a:bodyPr>
          <a:lstStyle/>
          <a:p>
            <a:r>
              <a:rPr lang="zh-CN" altLang="en-US" sz="2800" dirty="0">
                <a:solidFill>
                  <a:srgbClr val="C00000"/>
                </a:solidFill>
                <a:cs typeface="+mn-ea"/>
                <a:sym typeface="+mn-lt"/>
              </a:rPr>
              <a:t>劳动观</a:t>
            </a:r>
            <a:endParaRPr lang="zh-CN" altLang="en-US" sz="2800" dirty="0">
              <a:solidFill>
                <a:srgbClr val="C00000"/>
              </a:solidFill>
              <a:cs typeface="+mn-ea"/>
              <a:sym typeface="+mn-lt"/>
            </a:endParaRPr>
          </a:p>
        </p:txBody>
      </p:sp>
      <p:grpSp>
        <p:nvGrpSpPr>
          <p:cNvPr id="50" name="PA-102267"/>
          <p:cNvGrpSpPr/>
          <p:nvPr>
            <p:custDataLst>
              <p:tags r:id="rId2"/>
            </p:custDataLst>
          </p:nvPr>
        </p:nvGrpSpPr>
        <p:grpSpPr>
          <a:xfrm>
            <a:off x="6405786" y="2429180"/>
            <a:ext cx="3110555" cy="768000"/>
            <a:chOff x="763269" y="1771768"/>
            <a:chExt cx="2332916" cy="576000"/>
          </a:xfrm>
        </p:grpSpPr>
        <p:sp>
          <p:nvSpPr>
            <p:cNvPr id="51" name="PA-矩形 50"/>
            <p:cNvSpPr>
              <a:spLocks noChangeAspect="1"/>
            </p:cNvSpPr>
            <p:nvPr>
              <p:custDataLst>
                <p:tags r:id="rId3"/>
              </p:custDataLst>
            </p:nvPr>
          </p:nvSpPr>
          <p:spPr>
            <a:xfrm>
              <a:off x="1231289" y="1771768"/>
              <a:ext cx="1864896" cy="576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b="1" dirty="0">
                  <a:solidFill>
                    <a:srgbClr val="C00000"/>
                  </a:solidFill>
                  <a:cs typeface="+mn-ea"/>
                  <a:sym typeface="+mn-lt"/>
                </a:rPr>
                <a:t>时代性</a:t>
              </a:r>
              <a:endParaRPr lang="zh-CN" altLang="en-US" sz="2100" b="1" dirty="0">
                <a:solidFill>
                  <a:srgbClr val="C00000"/>
                </a:solidFill>
                <a:cs typeface="+mn-ea"/>
                <a:sym typeface="+mn-lt"/>
              </a:endParaRPr>
            </a:p>
          </p:txBody>
        </p:sp>
        <p:sp>
          <p:nvSpPr>
            <p:cNvPr id="54" name="PA-任意多边形 5"/>
            <p:cNvSpPr>
              <a:spLocks noChangeAspect="1"/>
            </p:cNvSpPr>
            <p:nvPr>
              <p:custDataLst>
                <p:tags r:id="rId4"/>
              </p:custDataLst>
            </p:nvPr>
          </p:nvSpPr>
          <p:spPr bwMode="auto">
            <a:xfrm>
              <a:off x="763269" y="1876712"/>
              <a:ext cx="360040" cy="366111"/>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8F0DC"/>
            </a:solidFill>
            <a:ln>
              <a:noFill/>
            </a:ln>
            <a:effectLst/>
          </p:spPr>
          <p:txBody>
            <a:bodyPr vert="horz" wrap="square" lIns="121920" tIns="60960" rIns="121920" bIns="60960" numCol="1" anchor="t" anchorCtr="0" compatLnSpc="1"/>
            <a:lstStyle/>
            <a:p>
              <a:endParaRPr lang="zh-CN" altLang="en-US" sz="2100" dirty="0">
                <a:solidFill>
                  <a:srgbClr val="C00000"/>
                </a:solidFill>
                <a:cs typeface="+mn-ea"/>
                <a:sym typeface="+mn-lt"/>
              </a:endParaRPr>
            </a:p>
          </p:txBody>
        </p:sp>
      </p:grpSp>
      <p:grpSp>
        <p:nvGrpSpPr>
          <p:cNvPr id="55" name="PA-102268"/>
          <p:cNvGrpSpPr/>
          <p:nvPr>
            <p:custDataLst>
              <p:tags r:id="rId5"/>
            </p:custDataLst>
          </p:nvPr>
        </p:nvGrpSpPr>
        <p:grpSpPr>
          <a:xfrm>
            <a:off x="6405786" y="3576201"/>
            <a:ext cx="3110555" cy="768000"/>
            <a:chOff x="763269" y="2591552"/>
            <a:chExt cx="2332916" cy="576000"/>
          </a:xfrm>
        </p:grpSpPr>
        <p:sp>
          <p:nvSpPr>
            <p:cNvPr id="56" name="PA-矩形 55"/>
            <p:cNvSpPr>
              <a:spLocks noChangeAspect="1"/>
            </p:cNvSpPr>
            <p:nvPr>
              <p:custDataLst>
                <p:tags r:id="rId6"/>
              </p:custDataLst>
            </p:nvPr>
          </p:nvSpPr>
          <p:spPr>
            <a:xfrm>
              <a:off x="1231289" y="2591552"/>
              <a:ext cx="1864896" cy="576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b="1" dirty="0">
                  <a:solidFill>
                    <a:srgbClr val="C00000"/>
                  </a:solidFill>
                  <a:cs typeface="+mn-ea"/>
                  <a:sym typeface="+mn-lt"/>
                </a:rPr>
                <a:t>阶级属性</a:t>
              </a:r>
              <a:endParaRPr lang="zh-CN" altLang="en-US" sz="2100" b="1" dirty="0">
                <a:solidFill>
                  <a:srgbClr val="C00000"/>
                </a:solidFill>
                <a:cs typeface="+mn-ea"/>
                <a:sym typeface="+mn-lt"/>
              </a:endParaRPr>
            </a:p>
          </p:txBody>
        </p:sp>
        <p:sp>
          <p:nvSpPr>
            <p:cNvPr id="59" name="PA-任意多边形 5"/>
            <p:cNvSpPr>
              <a:spLocks noChangeAspect="1"/>
            </p:cNvSpPr>
            <p:nvPr>
              <p:custDataLst>
                <p:tags r:id="rId7"/>
              </p:custDataLst>
            </p:nvPr>
          </p:nvSpPr>
          <p:spPr bwMode="auto">
            <a:xfrm>
              <a:off x="763269" y="2696496"/>
              <a:ext cx="360040" cy="366111"/>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8F0DC"/>
            </a:solidFill>
            <a:ln>
              <a:noFill/>
            </a:ln>
            <a:effectLst/>
          </p:spPr>
          <p:txBody>
            <a:bodyPr vert="horz" wrap="square" lIns="121920" tIns="60960" rIns="121920" bIns="60960" numCol="1" anchor="t" anchorCtr="0" compatLnSpc="1"/>
            <a:lstStyle/>
            <a:p>
              <a:endParaRPr lang="zh-CN" altLang="en-US" sz="2100" dirty="0">
                <a:solidFill>
                  <a:srgbClr val="C00000"/>
                </a:solidFill>
                <a:cs typeface="+mn-ea"/>
                <a:sym typeface="+mn-lt"/>
              </a:endParaRPr>
            </a:p>
          </p:txBody>
        </p:sp>
      </p:grpSp>
      <p:sp>
        <p:nvSpPr>
          <p:cNvPr id="61" name="PA-矩形 60"/>
          <p:cNvSpPr>
            <a:spLocks noChangeAspect="1"/>
          </p:cNvSpPr>
          <p:nvPr>
            <p:custDataLst>
              <p:tags r:id="rId8"/>
            </p:custDataLst>
          </p:nvPr>
        </p:nvSpPr>
        <p:spPr>
          <a:xfrm>
            <a:off x="7030085" y="4806950"/>
            <a:ext cx="2486660" cy="767715"/>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b="1" dirty="0">
                <a:solidFill>
                  <a:srgbClr val="C00000"/>
                </a:solidFill>
                <a:cs typeface="+mn-ea"/>
                <a:sym typeface="+mn-lt"/>
              </a:rPr>
              <a:t>人为属性</a:t>
            </a:r>
            <a:endParaRPr lang="zh-CN" altLang="en-US" sz="2100" b="1" dirty="0">
              <a:solidFill>
                <a:srgbClr val="C00000"/>
              </a:solidFill>
              <a:cs typeface="+mn-ea"/>
              <a:sym typeface="+mn-lt"/>
            </a:endParaRPr>
          </a:p>
        </p:txBody>
      </p:sp>
      <p:sp>
        <p:nvSpPr>
          <p:cNvPr id="70" name="PA-102271"/>
          <p:cNvSpPr/>
          <p:nvPr>
            <p:custDataLst>
              <p:tags r:id="rId9"/>
            </p:custDataLst>
          </p:nvPr>
        </p:nvSpPr>
        <p:spPr>
          <a:xfrm>
            <a:off x="5557789" y="3715747"/>
            <a:ext cx="512057" cy="418951"/>
          </a:xfrm>
          <a:prstGeom prst="notchedRightArrow">
            <a:avLst>
              <a:gd name="adj1" fmla="val 50000"/>
              <a:gd name="adj2" fmla="val 59683"/>
            </a:avLst>
          </a:prstGeom>
          <a:gradFill>
            <a:gsLst>
              <a:gs pos="0">
                <a:srgbClr val="FF0000"/>
              </a:gs>
              <a:gs pos="100000">
                <a:srgbClr val="C00000"/>
              </a:gs>
            </a:gsLst>
            <a:lin ang="2700000" scaled="0"/>
          </a:gra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dirty="0">
              <a:solidFill>
                <a:srgbClr val="FFFDF8"/>
              </a:solidFill>
              <a:cs typeface="+mn-ea"/>
              <a:sym typeface="+mn-lt"/>
            </a:endParaRPr>
          </a:p>
        </p:txBody>
      </p:sp>
      <p:sp>
        <p:nvSpPr>
          <p:cNvPr id="71" name="PA-102272"/>
          <p:cNvSpPr/>
          <p:nvPr>
            <p:custDataLst>
              <p:tags r:id="rId10"/>
            </p:custDataLst>
          </p:nvPr>
        </p:nvSpPr>
        <p:spPr>
          <a:xfrm>
            <a:off x="1374140" y="2640330"/>
            <a:ext cx="3980180" cy="2676525"/>
          </a:xfrm>
          <a:prstGeom prst="rect">
            <a:avLst/>
          </a:prstGeom>
          <a:noFill/>
        </p:spPr>
        <p:txBody>
          <a:bodyPr wrap="square" rtlCol="0">
            <a:spAutoFit/>
          </a:bodyPr>
          <a:lstStyle/>
          <a:p>
            <a:pPr algn="just" fontAlgn="auto">
              <a:lnSpc>
                <a:spcPct val="200000"/>
              </a:lnSpc>
            </a:pPr>
            <a:r>
              <a:rPr lang="en-US" altLang="zh-CN">
                <a:sym typeface="+mn-ea"/>
              </a:rPr>
              <a:t>       </a:t>
            </a:r>
            <a:r>
              <a:rPr lang="zh-CN" altLang="en-US" sz="2100" b="1" dirty="0">
                <a:solidFill>
                  <a:srgbClr val="C00000"/>
                </a:solidFill>
                <a:cs typeface="+mn-ea"/>
                <a:sym typeface="+mn-ea"/>
              </a:rPr>
              <a:t>劳动观是人们关于劳动的根本看法和观点。劳动观作为意识形态领域的内容，与人生观、世界观是一脉相承的。</a:t>
            </a:r>
            <a:endParaRPr lang="zh-CN" altLang="en-US" sz="2100" b="1" dirty="0">
              <a:solidFill>
                <a:srgbClr val="C00000"/>
              </a:solidFill>
              <a:cs typeface="+mn-ea"/>
              <a:sym typeface="+mn-lt"/>
            </a:endParaRPr>
          </a:p>
        </p:txBody>
      </p:sp>
      <p:sp>
        <p:nvSpPr>
          <p:cNvPr id="72" name="PA-102273"/>
          <p:cNvSpPr/>
          <p:nvPr>
            <p:custDataLst>
              <p:tags r:id="rId11"/>
            </p:custDataLst>
          </p:nvPr>
        </p:nvSpPr>
        <p:spPr>
          <a:xfrm rot="5400000">
            <a:off x="8200797" y="3320133"/>
            <a:ext cx="144921" cy="191408"/>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dirty="0">
              <a:solidFill>
                <a:srgbClr val="C00000"/>
              </a:solidFill>
              <a:cs typeface="+mn-ea"/>
              <a:sym typeface="+mn-lt"/>
            </a:endParaRPr>
          </a:p>
        </p:txBody>
      </p:sp>
      <p:sp>
        <p:nvSpPr>
          <p:cNvPr id="73" name="PA-102274"/>
          <p:cNvSpPr/>
          <p:nvPr>
            <p:custDataLst>
              <p:tags r:id="rId12"/>
            </p:custDataLst>
          </p:nvPr>
        </p:nvSpPr>
        <p:spPr>
          <a:xfrm rot="5400000">
            <a:off x="8200797" y="4479978"/>
            <a:ext cx="144921" cy="191408"/>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dirty="0">
              <a:solidFill>
                <a:srgbClr val="C00000"/>
              </a:solidFill>
              <a:cs typeface="+mn-ea"/>
              <a:sym typeface="+mn-lt"/>
            </a:endParaRPr>
          </a:p>
        </p:txBody>
      </p:sp>
      <p:sp>
        <p:nvSpPr>
          <p:cNvPr id="26" name="Aitds3-4"/>
          <p:cNvSpPr txBox="1"/>
          <p:nvPr/>
        </p:nvSpPr>
        <p:spPr>
          <a:xfrm>
            <a:off x="1099414" y="1381370"/>
            <a:ext cx="2808312" cy="521970"/>
          </a:xfrm>
          <a:prstGeom prst="rect">
            <a:avLst/>
          </a:prstGeom>
          <a:noFill/>
        </p:spPr>
        <p:txBody>
          <a:bodyPr wrap="square" rtlCol="0">
            <a:spAutoFit/>
          </a:bodyPr>
          <a:p>
            <a:r>
              <a:rPr lang="zh-CN" altLang="en-US" sz="2800" b="1" dirty="0">
                <a:solidFill>
                  <a:srgbClr val="C00000"/>
                </a:solidFill>
                <a:cs typeface="+mn-ea"/>
                <a:sym typeface="+mn-lt"/>
              </a:rPr>
              <a:t>劳动观含义</a:t>
            </a:r>
            <a:endParaRPr lang="zh-CN" altLang="en-US" sz="2800" b="1" dirty="0">
              <a:solidFill>
                <a:srgbClr val="C00000"/>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par>
                          <p:cTn id="12" fill="hold">
                            <p:stCondLst>
                              <p:cond delay="0"/>
                            </p:stCondLst>
                            <p:childTnLst>
                              <p:par>
                                <p:cTn id="13" presetID="10" presetClass="entr" presetSubtype="0"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750"/>
                                        <p:tgtEl>
                                          <p:spTgt spid="50"/>
                                        </p:tgtEl>
                                      </p:cBhvr>
                                    </p:animEffect>
                                  </p:childTnLst>
                                </p:cTn>
                              </p:par>
                              <p:par>
                                <p:cTn id="16" presetID="64" presetClass="path" presetSubtype="0" decel="20000" fill="hold" nodeType="withEffect">
                                  <p:stCondLst>
                                    <p:cond delay="0"/>
                                  </p:stCondLst>
                                  <p:childTnLst>
                                    <p:animMotion origin="layout" path="M 2.77556E-17 -2.96296E-6 L 2.77556E-17 -0.07592 " pathEditMode="relative" rAng="0" ptsTypes="AA">
                                      <p:cBhvr>
                                        <p:cTn id="17" dur="750" spd="-100000" fill="hold"/>
                                        <p:tgtEl>
                                          <p:spTgt spid="50"/>
                                        </p:tgtEl>
                                        <p:attrNameLst>
                                          <p:attrName>ppt_x</p:attrName>
                                          <p:attrName>ppt_y</p:attrName>
                                        </p:attrNameLst>
                                      </p:cBhvr>
                                      <p:rCtr x="0" y="-3796"/>
                                    </p:animMotion>
                                  </p:childTnLst>
                                </p:cTn>
                              </p:par>
                              <p:par>
                                <p:cTn id="18" presetID="10" presetClass="entr" presetSubtype="0" fill="hold" nodeType="withEffect">
                                  <p:stCondLst>
                                    <p:cond delay="15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750"/>
                                        <p:tgtEl>
                                          <p:spTgt spid="55"/>
                                        </p:tgtEl>
                                      </p:cBhvr>
                                    </p:animEffect>
                                  </p:childTnLst>
                                </p:cTn>
                              </p:par>
                              <p:par>
                                <p:cTn id="21" presetID="64" presetClass="path" presetSubtype="0" decel="20000" fill="hold" nodeType="withEffect">
                                  <p:stCondLst>
                                    <p:cond delay="150"/>
                                  </p:stCondLst>
                                  <p:childTnLst>
                                    <p:animMotion origin="layout" path="M 2.77556E-17 -2.22222E-6 L 2.77556E-17 -0.07592 " pathEditMode="relative" rAng="0" ptsTypes="AA">
                                      <p:cBhvr>
                                        <p:cTn id="22" dur="750" spd="-100000" fill="hold"/>
                                        <p:tgtEl>
                                          <p:spTgt spid="55"/>
                                        </p:tgtEl>
                                        <p:attrNameLst>
                                          <p:attrName>ppt_x</p:attrName>
                                          <p:attrName>ppt_y</p:attrName>
                                        </p:attrNameLst>
                                      </p:cBhvr>
                                      <p:rCtr x="0" y="-3796"/>
                                    </p:animMotion>
                                  </p:childTnLst>
                                </p:cTn>
                              </p:par>
                              <p:par>
                                <p:cTn id="23" presetID="10" presetClass="entr" presetSubtype="0" fill="hold" grpId="0" nodeType="withEffect">
                                  <p:stCondLst>
                                    <p:cond delay="750"/>
                                  </p:stCondLst>
                                  <p:childTnLst>
                                    <p:set>
                                      <p:cBhvr>
                                        <p:cTn id="24" dur="1" fill="hold">
                                          <p:stCondLst>
                                            <p:cond delay="0"/>
                                          </p:stCondLst>
                                        </p:cTn>
                                        <p:tgtEl>
                                          <p:spTgt spid="72"/>
                                        </p:tgtEl>
                                        <p:attrNameLst>
                                          <p:attrName>style.visibility</p:attrName>
                                        </p:attrNameLst>
                                      </p:cBhvr>
                                      <p:to>
                                        <p:strVal val="visible"/>
                                      </p:to>
                                    </p:set>
                                    <p:animEffect transition="in" filter="fade">
                                      <p:cBhvr>
                                        <p:cTn id="25" dur="500"/>
                                        <p:tgtEl>
                                          <p:spTgt spid="72"/>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73"/>
                                        </p:tgtEl>
                                        <p:attrNameLst>
                                          <p:attrName>style.visibility</p:attrName>
                                        </p:attrNameLst>
                                      </p:cBhvr>
                                      <p:to>
                                        <p:strVal val="visible"/>
                                      </p:to>
                                    </p:set>
                                    <p:animEffect transition="in" filter="fade">
                                      <p:cBhvr>
                                        <p:cTn id="28" dur="500"/>
                                        <p:tgtEl>
                                          <p:spTgt spid="7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wipe(left)">
                                      <p:cBhvr>
                                        <p:cTn id="32" dur="500"/>
                                        <p:tgtEl>
                                          <p:spTgt spid="70"/>
                                        </p:tgtEl>
                                      </p:cBhvr>
                                    </p:animEffect>
                                  </p:childTnLst>
                                </p:cTn>
                              </p:par>
                            </p:childTnLst>
                          </p:cTn>
                        </p:par>
                        <p:par>
                          <p:cTn id="33" fill="hold">
                            <p:stCondLst>
                              <p:cond delay="1500"/>
                            </p:stCondLst>
                            <p:childTnLst>
                              <p:par>
                                <p:cTn id="34" presetID="22" presetClass="entr" presetSubtype="4" fill="hold" grpId="0" nodeType="after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wipe(down)">
                                      <p:cBhvr>
                                        <p:cTn id="36"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0" grpId="0" bldLvl="0" animBg="1"/>
      <p:bldP spid="71" grpId="0"/>
      <p:bldP spid="72" grpId="0" bldLvl="0" animBg="1"/>
      <p:bldP spid="73"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102263"/>
          <p:cNvSpPr/>
          <p:nvPr>
            <p:custDataLst>
              <p:tags r:id="rId1"/>
            </p:custDataLst>
          </p:nvPr>
        </p:nvSpPr>
        <p:spPr>
          <a:xfrm>
            <a:off x="1222286" y="243429"/>
            <a:ext cx="1249680" cy="521970"/>
          </a:xfrm>
          <a:prstGeom prst="rect">
            <a:avLst/>
          </a:prstGeom>
        </p:spPr>
        <p:txBody>
          <a:bodyPr wrap="none">
            <a:spAutoFit/>
          </a:bodyPr>
          <a:lstStyle/>
          <a:p>
            <a:r>
              <a:rPr lang="zh-CN" altLang="en-US" sz="2800" dirty="0">
                <a:solidFill>
                  <a:srgbClr val="C00000"/>
                </a:solidFill>
                <a:cs typeface="+mn-ea"/>
                <a:sym typeface="+mn-lt"/>
              </a:rPr>
              <a:t>劳动观</a:t>
            </a:r>
            <a:endParaRPr lang="zh-CN" altLang="en-US" sz="2800" dirty="0">
              <a:solidFill>
                <a:srgbClr val="C00000"/>
              </a:solidFill>
              <a:cs typeface="+mn-ea"/>
              <a:sym typeface="+mn-lt"/>
            </a:endParaRPr>
          </a:p>
        </p:txBody>
      </p:sp>
      <p:grpSp>
        <p:nvGrpSpPr>
          <p:cNvPr id="50" name="PA-102267"/>
          <p:cNvGrpSpPr/>
          <p:nvPr>
            <p:custDataLst>
              <p:tags r:id="rId2"/>
            </p:custDataLst>
          </p:nvPr>
        </p:nvGrpSpPr>
        <p:grpSpPr>
          <a:xfrm>
            <a:off x="3594006" y="3541700"/>
            <a:ext cx="3110555" cy="768000"/>
            <a:chOff x="763269" y="1771768"/>
            <a:chExt cx="2332916" cy="576000"/>
          </a:xfrm>
        </p:grpSpPr>
        <p:sp>
          <p:nvSpPr>
            <p:cNvPr id="51" name="PA-矩形 50"/>
            <p:cNvSpPr>
              <a:spLocks noChangeAspect="1"/>
            </p:cNvSpPr>
            <p:nvPr>
              <p:custDataLst>
                <p:tags r:id="rId3"/>
              </p:custDataLst>
            </p:nvPr>
          </p:nvSpPr>
          <p:spPr>
            <a:xfrm>
              <a:off x="1231289" y="1771768"/>
              <a:ext cx="1864896" cy="576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b="1" dirty="0">
                  <a:solidFill>
                    <a:srgbClr val="C00000"/>
                  </a:solidFill>
                  <a:latin typeface="楷体" panose="02010609060101010101" charset="-122"/>
                  <a:ea typeface="楷体" panose="02010609060101010101" charset="-122"/>
                  <a:cs typeface="+mn-ea"/>
                  <a:sym typeface="+mn-lt"/>
                </a:rPr>
                <a:t>时代性</a:t>
              </a:r>
              <a:endParaRPr lang="zh-CN" altLang="en-US" sz="2100" b="1" dirty="0">
                <a:solidFill>
                  <a:srgbClr val="C00000"/>
                </a:solidFill>
                <a:latin typeface="楷体" panose="02010609060101010101" charset="-122"/>
                <a:ea typeface="楷体" panose="02010609060101010101" charset="-122"/>
                <a:cs typeface="+mn-ea"/>
                <a:sym typeface="+mn-lt"/>
              </a:endParaRPr>
            </a:p>
          </p:txBody>
        </p:sp>
        <p:sp>
          <p:nvSpPr>
            <p:cNvPr id="54" name="PA-任意多边形 5"/>
            <p:cNvSpPr>
              <a:spLocks noChangeAspect="1"/>
            </p:cNvSpPr>
            <p:nvPr>
              <p:custDataLst>
                <p:tags r:id="rId4"/>
              </p:custDataLst>
            </p:nvPr>
          </p:nvSpPr>
          <p:spPr bwMode="auto">
            <a:xfrm>
              <a:off x="763269" y="1876712"/>
              <a:ext cx="360040" cy="366111"/>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8F0DC"/>
            </a:solidFill>
            <a:ln>
              <a:noFill/>
            </a:ln>
            <a:effectLst/>
          </p:spPr>
          <p:txBody>
            <a:bodyPr vert="horz" wrap="square" lIns="121920" tIns="60960" rIns="121920" bIns="60960" numCol="1" anchor="t" anchorCtr="0" compatLnSpc="1"/>
            <a:lstStyle/>
            <a:p>
              <a:endParaRPr lang="zh-CN" altLang="en-US" sz="2100" dirty="0">
                <a:solidFill>
                  <a:srgbClr val="C00000"/>
                </a:solidFill>
                <a:cs typeface="+mn-ea"/>
                <a:sym typeface="+mn-lt"/>
              </a:endParaRPr>
            </a:p>
          </p:txBody>
        </p:sp>
      </p:grpSp>
      <p:sp>
        <p:nvSpPr>
          <p:cNvPr id="70" name="PA-102271"/>
          <p:cNvSpPr/>
          <p:nvPr>
            <p:custDataLst>
              <p:tags r:id="rId5"/>
            </p:custDataLst>
          </p:nvPr>
        </p:nvSpPr>
        <p:spPr>
          <a:xfrm>
            <a:off x="6705234" y="3541122"/>
            <a:ext cx="512057" cy="418951"/>
          </a:xfrm>
          <a:prstGeom prst="notchedRightArrow">
            <a:avLst>
              <a:gd name="adj1" fmla="val 50000"/>
              <a:gd name="adj2" fmla="val 59683"/>
            </a:avLst>
          </a:prstGeom>
          <a:gradFill>
            <a:gsLst>
              <a:gs pos="0">
                <a:srgbClr val="FF0000"/>
              </a:gs>
              <a:gs pos="100000">
                <a:srgbClr val="C00000"/>
              </a:gs>
            </a:gsLst>
            <a:lin ang="2700000" scaled="0"/>
          </a:gra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dirty="0">
              <a:solidFill>
                <a:srgbClr val="FFFDF8"/>
              </a:solidFill>
              <a:cs typeface="+mn-ea"/>
              <a:sym typeface="+mn-lt"/>
            </a:endParaRPr>
          </a:p>
        </p:txBody>
      </p:sp>
      <p:sp>
        <p:nvSpPr>
          <p:cNvPr id="71" name="PA-102272"/>
          <p:cNvSpPr/>
          <p:nvPr>
            <p:custDataLst>
              <p:tags r:id="rId6"/>
            </p:custDataLst>
          </p:nvPr>
        </p:nvSpPr>
        <p:spPr>
          <a:xfrm>
            <a:off x="7755255" y="1981835"/>
            <a:ext cx="2976880" cy="3322955"/>
          </a:xfrm>
          <a:prstGeom prst="rect">
            <a:avLst/>
          </a:prstGeom>
          <a:noFill/>
        </p:spPr>
        <p:txBody>
          <a:bodyPr wrap="square" rtlCol="0">
            <a:spAutoFit/>
          </a:bodyPr>
          <a:lstStyle/>
          <a:p>
            <a:pPr algn="just" fontAlgn="auto">
              <a:lnSpc>
                <a:spcPct val="200000"/>
              </a:lnSpc>
            </a:pPr>
            <a:r>
              <a:rPr lang="zh-CN" altLang="en-US" sz="2100" b="1" dirty="0">
                <a:solidFill>
                  <a:srgbClr val="C00000"/>
                </a:solidFill>
                <a:cs typeface="+mn-ea"/>
                <a:sym typeface="+mn-ea"/>
              </a:rPr>
              <a:t>原始社会劳动观</a:t>
            </a:r>
            <a:endParaRPr lang="zh-CN" altLang="en-US" sz="2100" b="1" dirty="0">
              <a:solidFill>
                <a:srgbClr val="C00000"/>
              </a:solidFill>
              <a:cs typeface="+mn-ea"/>
              <a:sym typeface="+mn-ea"/>
            </a:endParaRPr>
          </a:p>
          <a:p>
            <a:pPr algn="just" fontAlgn="auto">
              <a:lnSpc>
                <a:spcPct val="200000"/>
              </a:lnSpc>
            </a:pPr>
            <a:r>
              <a:rPr lang="zh-CN" altLang="en-US" sz="2100" b="1" dirty="0">
                <a:solidFill>
                  <a:srgbClr val="C00000"/>
                </a:solidFill>
                <a:cs typeface="+mn-ea"/>
                <a:sym typeface="+mn-ea"/>
              </a:rPr>
              <a:t>奴隶社会劳动观</a:t>
            </a:r>
            <a:endParaRPr lang="zh-CN" altLang="en-US" sz="2100" b="1" dirty="0">
              <a:solidFill>
                <a:srgbClr val="C00000"/>
              </a:solidFill>
              <a:cs typeface="+mn-ea"/>
              <a:sym typeface="+mn-ea"/>
            </a:endParaRPr>
          </a:p>
          <a:p>
            <a:pPr algn="just" fontAlgn="auto">
              <a:lnSpc>
                <a:spcPct val="200000"/>
              </a:lnSpc>
            </a:pPr>
            <a:r>
              <a:rPr lang="zh-CN" altLang="en-US" sz="2100" b="1" dirty="0">
                <a:solidFill>
                  <a:srgbClr val="C00000"/>
                </a:solidFill>
                <a:cs typeface="+mn-ea"/>
                <a:sym typeface="+mn-ea"/>
              </a:rPr>
              <a:t>封建社会劳动观</a:t>
            </a:r>
            <a:endParaRPr lang="zh-CN" altLang="en-US" sz="2100" b="1" dirty="0">
              <a:solidFill>
                <a:srgbClr val="C00000"/>
              </a:solidFill>
              <a:cs typeface="+mn-ea"/>
              <a:sym typeface="+mn-ea"/>
            </a:endParaRPr>
          </a:p>
          <a:p>
            <a:pPr algn="just" fontAlgn="auto">
              <a:lnSpc>
                <a:spcPct val="200000"/>
              </a:lnSpc>
            </a:pPr>
            <a:r>
              <a:rPr lang="zh-CN" altLang="en-US" sz="2100" b="1" dirty="0">
                <a:solidFill>
                  <a:srgbClr val="C00000"/>
                </a:solidFill>
                <a:cs typeface="+mn-ea"/>
                <a:sym typeface="+mn-ea"/>
              </a:rPr>
              <a:t>资本主义社会劳动观</a:t>
            </a:r>
            <a:endParaRPr lang="zh-CN" altLang="en-US" sz="2100" b="1" dirty="0">
              <a:solidFill>
                <a:srgbClr val="C00000"/>
              </a:solidFill>
              <a:cs typeface="+mn-ea"/>
              <a:sym typeface="+mn-ea"/>
            </a:endParaRPr>
          </a:p>
          <a:p>
            <a:pPr algn="just" fontAlgn="auto">
              <a:lnSpc>
                <a:spcPct val="200000"/>
              </a:lnSpc>
            </a:pPr>
            <a:r>
              <a:rPr lang="zh-CN" altLang="en-US" sz="2100" b="1" dirty="0">
                <a:solidFill>
                  <a:srgbClr val="C00000"/>
                </a:solidFill>
                <a:cs typeface="+mn-ea"/>
                <a:sym typeface="+mn-ea"/>
              </a:rPr>
              <a:t>社会主义劳动观</a:t>
            </a:r>
            <a:endParaRPr lang="zh-CN" altLang="en-US" sz="2100" b="1" dirty="0">
              <a:solidFill>
                <a:srgbClr val="C00000"/>
              </a:solidFill>
              <a:cs typeface="+mn-ea"/>
              <a:sym typeface="+mn-ea"/>
            </a:endParaRPr>
          </a:p>
        </p:txBody>
      </p:sp>
      <p:pic>
        <p:nvPicPr>
          <p:cNvPr id="2" name="图片 1"/>
          <p:cNvPicPr>
            <a:picLocks noChangeAspect="1"/>
          </p:cNvPicPr>
          <p:nvPr/>
        </p:nvPicPr>
        <p:blipFill>
          <a:blip r:embed="rId7"/>
          <a:stretch>
            <a:fillRect/>
          </a:stretch>
        </p:blipFill>
        <p:spPr>
          <a:xfrm>
            <a:off x="916940" y="2548890"/>
            <a:ext cx="3157220" cy="21882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par>
                          <p:cTn id="12" fill="hold">
                            <p:stCondLst>
                              <p:cond delay="0"/>
                            </p:stCondLst>
                            <p:childTnLst>
                              <p:par>
                                <p:cTn id="13" presetID="10" presetClass="entr" presetSubtype="0"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750"/>
                                        <p:tgtEl>
                                          <p:spTgt spid="50"/>
                                        </p:tgtEl>
                                      </p:cBhvr>
                                    </p:animEffect>
                                  </p:childTnLst>
                                </p:cTn>
                              </p:par>
                              <p:par>
                                <p:cTn id="16" presetID="64" presetClass="path" presetSubtype="0" decel="20000" fill="hold" nodeType="withEffect">
                                  <p:stCondLst>
                                    <p:cond delay="0"/>
                                  </p:stCondLst>
                                  <p:childTnLst>
                                    <p:animMotion origin="layout" path="M 2.77556E-17 -2.96296E-6 L 2.77556E-17 -0.07592 " pathEditMode="relative" rAng="0" ptsTypes="AA">
                                      <p:cBhvr>
                                        <p:cTn id="17" dur="750" spd="-100000" fill="hold"/>
                                        <p:tgtEl>
                                          <p:spTgt spid="50"/>
                                        </p:tgtEl>
                                        <p:attrNameLst>
                                          <p:attrName>ppt_x</p:attrName>
                                          <p:attrName>ppt_y</p:attrName>
                                        </p:attrNameLst>
                                      </p:cBhvr>
                                      <p:rCtr x="0" y="-3796"/>
                                    </p:animMotion>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par>
                          <p:cTn id="22" fill="hold">
                            <p:stCondLst>
                              <p:cond delay="1500"/>
                            </p:stCondLst>
                            <p:childTnLst>
                              <p:par>
                                <p:cTn id="23" presetID="22" presetClass="entr" presetSubtype="4" fill="hold" grpId="0" nodeType="after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wipe(down)">
                                      <p:cBhvr>
                                        <p:cTn id="2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0" grpId="0" bldLvl="0" animBg="1"/>
      <p:bldP spid="7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102263"/>
          <p:cNvSpPr/>
          <p:nvPr>
            <p:custDataLst>
              <p:tags r:id="rId1"/>
            </p:custDataLst>
          </p:nvPr>
        </p:nvSpPr>
        <p:spPr>
          <a:xfrm>
            <a:off x="1222286" y="243429"/>
            <a:ext cx="1249680" cy="521970"/>
          </a:xfrm>
          <a:prstGeom prst="rect">
            <a:avLst/>
          </a:prstGeom>
        </p:spPr>
        <p:txBody>
          <a:bodyPr wrap="none">
            <a:spAutoFit/>
          </a:bodyPr>
          <a:lstStyle/>
          <a:p>
            <a:r>
              <a:rPr lang="zh-CN" altLang="en-US" sz="2800" dirty="0">
                <a:solidFill>
                  <a:srgbClr val="C00000"/>
                </a:solidFill>
                <a:cs typeface="+mn-ea"/>
                <a:sym typeface="+mn-lt"/>
              </a:rPr>
              <a:t>劳动观</a:t>
            </a:r>
            <a:endParaRPr lang="zh-CN" altLang="en-US" sz="2800" dirty="0">
              <a:solidFill>
                <a:srgbClr val="C00000"/>
              </a:solidFill>
              <a:cs typeface="+mn-ea"/>
              <a:sym typeface="+mn-lt"/>
            </a:endParaRPr>
          </a:p>
        </p:txBody>
      </p:sp>
      <p:grpSp>
        <p:nvGrpSpPr>
          <p:cNvPr id="50" name="PA-102267"/>
          <p:cNvGrpSpPr/>
          <p:nvPr>
            <p:custDataLst>
              <p:tags r:id="rId2"/>
            </p:custDataLst>
          </p:nvPr>
        </p:nvGrpSpPr>
        <p:grpSpPr>
          <a:xfrm>
            <a:off x="1678211" y="3541700"/>
            <a:ext cx="3110555" cy="768000"/>
            <a:chOff x="763269" y="1771768"/>
            <a:chExt cx="2332916" cy="576000"/>
          </a:xfrm>
        </p:grpSpPr>
        <p:sp>
          <p:nvSpPr>
            <p:cNvPr id="51" name="PA-矩形 50"/>
            <p:cNvSpPr>
              <a:spLocks noChangeAspect="1"/>
            </p:cNvSpPr>
            <p:nvPr>
              <p:custDataLst>
                <p:tags r:id="rId3"/>
              </p:custDataLst>
            </p:nvPr>
          </p:nvSpPr>
          <p:spPr>
            <a:xfrm>
              <a:off x="1231289" y="1771768"/>
              <a:ext cx="1864896" cy="576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b="1" dirty="0">
                  <a:solidFill>
                    <a:srgbClr val="C00000"/>
                  </a:solidFill>
                  <a:latin typeface="楷体" panose="02010609060101010101" charset="-122"/>
                  <a:ea typeface="楷体" panose="02010609060101010101" charset="-122"/>
                  <a:cs typeface="+mn-ea"/>
                  <a:sym typeface="+mn-lt"/>
                </a:rPr>
                <a:t>阶级性</a:t>
              </a:r>
              <a:endParaRPr lang="zh-CN" altLang="en-US" sz="2100" b="1" dirty="0">
                <a:solidFill>
                  <a:srgbClr val="C00000"/>
                </a:solidFill>
                <a:latin typeface="楷体" panose="02010609060101010101" charset="-122"/>
                <a:ea typeface="楷体" panose="02010609060101010101" charset="-122"/>
                <a:cs typeface="+mn-ea"/>
                <a:sym typeface="+mn-lt"/>
              </a:endParaRPr>
            </a:p>
          </p:txBody>
        </p:sp>
        <p:sp>
          <p:nvSpPr>
            <p:cNvPr id="54" name="PA-任意多边形 5"/>
            <p:cNvSpPr>
              <a:spLocks noChangeAspect="1"/>
            </p:cNvSpPr>
            <p:nvPr>
              <p:custDataLst>
                <p:tags r:id="rId4"/>
              </p:custDataLst>
            </p:nvPr>
          </p:nvSpPr>
          <p:spPr bwMode="auto">
            <a:xfrm>
              <a:off x="763269" y="1876712"/>
              <a:ext cx="360040" cy="366111"/>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8F0DC"/>
            </a:solidFill>
            <a:ln>
              <a:noFill/>
            </a:ln>
            <a:effectLst/>
          </p:spPr>
          <p:txBody>
            <a:bodyPr vert="horz" wrap="square" lIns="121920" tIns="60960" rIns="121920" bIns="60960" numCol="1" anchor="t" anchorCtr="0" compatLnSpc="1"/>
            <a:lstStyle/>
            <a:p>
              <a:endParaRPr lang="zh-CN" altLang="en-US" sz="2100" dirty="0">
                <a:solidFill>
                  <a:srgbClr val="C00000"/>
                </a:solidFill>
                <a:cs typeface="+mn-ea"/>
                <a:sym typeface="+mn-lt"/>
              </a:endParaRPr>
            </a:p>
          </p:txBody>
        </p:sp>
      </p:grpSp>
      <p:sp>
        <p:nvSpPr>
          <p:cNvPr id="70" name="PA-102271"/>
          <p:cNvSpPr/>
          <p:nvPr>
            <p:custDataLst>
              <p:tags r:id="rId5"/>
            </p:custDataLst>
          </p:nvPr>
        </p:nvSpPr>
        <p:spPr>
          <a:xfrm>
            <a:off x="5332364" y="3681457"/>
            <a:ext cx="512057" cy="418951"/>
          </a:xfrm>
          <a:prstGeom prst="notchedRightArrow">
            <a:avLst>
              <a:gd name="adj1" fmla="val 50000"/>
              <a:gd name="adj2" fmla="val 59683"/>
            </a:avLst>
          </a:prstGeom>
          <a:gradFill>
            <a:gsLst>
              <a:gs pos="0">
                <a:srgbClr val="FF0000"/>
              </a:gs>
              <a:gs pos="100000">
                <a:srgbClr val="C00000"/>
              </a:gs>
            </a:gsLst>
            <a:lin ang="2700000" scaled="0"/>
          </a:gra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dirty="0">
              <a:solidFill>
                <a:srgbClr val="FFFDF8"/>
              </a:solidFill>
              <a:cs typeface="+mn-ea"/>
              <a:sym typeface="+mn-lt"/>
            </a:endParaRPr>
          </a:p>
        </p:txBody>
      </p:sp>
      <p:sp>
        <p:nvSpPr>
          <p:cNvPr id="71" name="PA-102272"/>
          <p:cNvSpPr/>
          <p:nvPr>
            <p:custDataLst>
              <p:tags r:id="rId6"/>
            </p:custDataLst>
          </p:nvPr>
        </p:nvSpPr>
        <p:spPr>
          <a:xfrm>
            <a:off x="6242685" y="2263775"/>
            <a:ext cx="3980180" cy="3046095"/>
          </a:xfrm>
          <a:prstGeom prst="rect">
            <a:avLst/>
          </a:prstGeom>
          <a:noFill/>
        </p:spPr>
        <p:txBody>
          <a:bodyPr wrap="square" rtlCol="0">
            <a:spAutoFit/>
          </a:bodyPr>
          <a:lstStyle/>
          <a:p>
            <a:pPr algn="just" fontAlgn="auto">
              <a:lnSpc>
                <a:spcPct val="200000"/>
              </a:lnSpc>
            </a:pPr>
            <a:r>
              <a:rPr lang="zh-CN" altLang="en-US" sz="2100" b="1" dirty="0">
                <a:solidFill>
                  <a:srgbClr val="C00000"/>
                </a:solidFill>
                <a:cs typeface="+mn-ea"/>
                <a:sym typeface="+mn-ea"/>
              </a:rPr>
              <a:t>统治阶级劳动观</a:t>
            </a:r>
            <a:endParaRPr lang="zh-CN" altLang="en-US" sz="2100" b="1" dirty="0">
              <a:solidFill>
                <a:srgbClr val="C00000"/>
              </a:solidFill>
              <a:cs typeface="+mn-ea"/>
              <a:sym typeface="+mn-ea"/>
            </a:endParaRPr>
          </a:p>
          <a:p>
            <a:pPr algn="just" fontAlgn="auto">
              <a:lnSpc>
                <a:spcPct val="200000"/>
              </a:lnSpc>
            </a:pPr>
            <a:r>
              <a:rPr lang="zh-CN" altLang="en-US" b="1" dirty="0">
                <a:solidFill>
                  <a:srgbClr val="C00000"/>
                </a:solidFill>
                <a:latin typeface="宋体" panose="02010600030101010101" pitchFamily="2" charset="-122"/>
                <a:ea typeface="宋体" panose="02010600030101010101" pitchFamily="2" charset="-122"/>
                <a:cs typeface="+mn-ea"/>
                <a:sym typeface="+mn-ea"/>
              </a:rPr>
              <a:t>如：君子劳心，小人劳力，劳心者治人，劳心者治于人，治于人者食人，自人者食于人，天下之通义也。</a:t>
            </a:r>
            <a:endParaRPr lang="zh-CN" altLang="en-US" b="1" dirty="0">
              <a:solidFill>
                <a:srgbClr val="C00000"/>
              </a:solidFill>
              <a:latin typeface="宋体" panose="02010600030101010101" pitchFamily="2" charset="-122"/>
              <a:ea typeface="宋体" panose="02010600030101010101" pitchFamily="2" charset="-122"/>
              <a:cs typeface="+mn-ea"/>
              <a:sym typeface="+mn-ea"/>
            </a:endParaRPr>
          </a:p>
          <a:p>
            <a:pPr algn="just" fontAlgn="auto">
              <a:lnSpc>
                <a:spcPct val="200000"/>
              </a:lnSpc>
            </a:pPr>
            <a:r>
              <a:rPr lang="zh-CN" altLang="en-US" sz="2100" b="1" dirty="0">
                <a:solidFill>
                  <a:srgbClr val="C00000"/>
                </a:solidFill>
                <a:cs typeface="+mn-ea"/>
                <a:sym typeface="+mn-ea"/>
              </a:rPr>
              <a:t>被统治阶级劳动观</a:t>
            </a:r>
            <a:endParaRPr lang="zh-CN" altLang="en-US" sz="2100" b="1" dirty="0">
              <a:solidFill>
                <a:srgbClr val="C00000"/>
              </a:solidFill>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par>
                          <p:cTn id="12" fill="hold">
                            <p:stCondLst>
                              <p:cond delay="0"/>
                            </p:stCondLst>
                            <p:childTnLst>
                              <p:par>
                                <p:cTn id="13" presetID="10" presetClass="entr" presetSubtype="0"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750"/>
                                        <p:tgtEl>
                                          <p:spTgt spid="50"/>
                                        </p:tgtEl>
                                      </p:cBhvr>
                                    </p:animEffect>
                                  </p:childTnLst>
                                </p:cTn>
                              </p:par>
                              <p:par>
                                <p:cTn id="16" presetID="64" presetClass="path" presetSubtype="0" decel="20000" fill="hold" nodeType="withEffect">
                                  <p:stCondLst>
                                    <p:cond delay="0"/>
                                  </p:stCondLst>
                                  <p:childTnLst>
                                    <p:animMotion origin="layout" path="M 2.77556E-17 -2.96296E-6 L 2.77556E-17 -0.07592 " pathEditMode="relative" rAng="0" ptsTypes="AA">
                                      <p:cBhvr>
                                        <p:cTn id="17" dur="750" spd="-100000" fill="hold"/>
                                        <p:tgtEl>
                                          <p:spTgt spid="50"/>
                                        </p:tgtEl>
                                        <p:attrNameLst>
                                          <p:attrName>ppt_x</p:attrName>
                                          <p:attrName>ppt_y</p:attrName>
                                        </p:attrNameLst>
                                      </p:cBhvr>
                                      <p:rCtr x="0" y="-3796"/>
                                    </p:animMotion>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par>
                          <p:cTn id="22" fill="hold">
                            <p:stCondLst>
                              <p:cond delay="1500"/>
                            </p:stCondLst>
                            <p:childTnLst>
                              <p:par>
                                <p:cTn id="23" presetID="22" presetClass="entr" presetSubtype="4" fill="hold" grpId="0" nodeType="after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wipe(down)">
                                      <p:cBhvr>
                                        <p:cTn id="2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0" grpId="0" bldLvl="0" animBg="1"/>
      <p:bldP spid="7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102263"/>
          <p:cNvSpPr/>
          <p:nvPr>
            <p:custDataLst>
              <p:tags r:id="rId1"/>
            </p:custDataLst>
          </p:nvPr>
        </p:nvSpPr>
        <p:spPr>
          <a:xfrm>
            <a:off x="1222286" y="243429"/>
            <a:ext cx="1249680" cy="521970"/>
          </a:xfrm>
          <a:prstGeom prst="rect">
            <a:avLst/>
          </a:prstGeom>
        </p:spPr>
        <p:txBody>
          <a:bodyPr wrap="none">
            <a:spAutoFit/>
          </a:bodyPr>
          <a:lstStyle/>
          <a:p>
            <a:r>
              <a:rPr lang="zh-CN" altLang="en-US" sz="2800" dirty="0">
                <a:solidFill>
                  <a:srgbClr val="C00000"/>
                </a:solidFill>
                <a:cs typeface="+mn-ea"/>
                <a:sym typeface="+mn-lt"/>
              </a:rPr>
              <a:t>劳动观</a:t>
            </a:r>
            <a:endParaRPr lang="zh-CN" altLang="en-US" sz="2800" dirty="0">
              <a:solidFill>
                <a:srgbClr val="C00000"/>
              </a:solidFill>
              <a:cs typeface="+mn-ea"/>
              <a:sym typeface="+mn-lt"/>
            </a:endParaRPr>
          </a:p>
        </p:txBody>
      </p:sp>
      <p:grpSp>
        <p:nvGrpSpPr>
          <p:cNvPr id="50" name="PA-102267"/>
          <p:cNvGrpSpPr/>
          <p:nvPr>
            <p:custDataLst>
              <p:tags r:id="rId2"/>
            </p:custDataLst>
          </p:nvPr>
        </p:nvGrpSpPr>
        <p:grpSpPr>
          <a:xfrm>
            <a:off x="1678211" y="3541700"/>
            <a:ext cx="3110555" cy="768000"/>
            <a:chOff x="763269" y="1771768"/>
            <a:chExt cx="2332916" cy="576000"/>
          </a:xfrm>
        </p:grpSpPr>
        <p:sp>
          <p:nvSpPr>
            <p:cNvPr id="51" name="PA-矩形 50"/>
            <p:cNvSpPr>
              <a:spLocks noChangeAspect="1"/>
            </p:cNvSpPr>
            <p:nvPr>
              <p:custDataLst>
                <p:tags r:id="rId3"/>
              </p:custDataLst>
            </p:nvPr>
          </p:nvSpPr>
          <p:spPr>
            <a:xfrm>
              <a:off x="1231289" y="1771768"/>
              <a:ext cx="1864896" cy="576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b="1" dirty="0">
                  <a:solidFill>
                    <a:srgbClr val="C00000"/>
                  </a:solidFill>
                  <a:latin typeface="楷体" panose="02010609060101010101" charset="-122"/>
                  <a:ea typeface="楷体" panose="02010609060101010101" charset="-122"/>
                  <a:cs typeface="+mn-ea"/>
                  <a:sym typeface="+mn-lt"/>
                </a:rPr>
                <a:t>人为属性</a:t>
              </a:r>
              <a:endParaRPr lang="zh-CN" altLang="en-US" sz="2100" b="1" dirty="0">
                <a:solidFill>
                  <a:srgbClr val="C00000"/>
                </a:solidFill>
                <a:latin typeface="楷体" panose="02010609060101010101" charset="-122"/>
                <a:ea typeface="楷体" panose="02010609060101010101" charset="-122"/>
                <a:cs typeface="+mn-ea"/>
                <a:sym typeface="+mn-lt"/>
              </a:endParaRPr>
            </a:p>
          </p:txBody>
        </p:sp>
        <p:sp>
          <p:nvSpPr>
            <p:cNvPr id="54" name="PA-任意多边形 5"/>
            <p:cNvSpPr>
              <a:spLocks noChangeAspect="1"/>
            </p:cNvSpPr>
            <p:nvPr>
              <p:custDataLst>
                <p:tags r:id="rId4"/>
              </p:custDataLst>
            </p:nvPr>
          </p:nvSpPr>
          <p:spPr bwMode="auto">
            <a:xfrm>
              <a:off x="763269" y="1876712"/>
              <a:ext cx="360040" cy="366111"/>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8F0DC"/>
            </a:solidFill>
            <a:ln>
              <a:noFill/>
            </a:ln>
            <a:effectLst/>
          </p:spPr>
          <p:txBody>
            <a:bodyPr vert="horz" wrap="square" lIns="121920" tIns="60960" rIns="121920" bIns="60960" numCol="1" anchor="t" anchorCtr="0" compatLnSpc="1"/>
            <a:lstStyle/>
            <a:p>
              <a:endParaRPr lang="zh-CN" altLang="en-US" sz="2100" dirty="0">
                <a:solidFill>
                  <a:srgbClr val="C00000"/>
                </a:solidFill>
                <a:cs typeface="+mn-ea"/>
                <a:sym typeface="+mn-lt"/>
              </a:endParaRPr>
            </a:p>
          </p:txBody>
        </p:sp>
      </p:grpSp>
      <p:sp>
        <p:nvSpPr>
          <p:cNvPr id="70" name="PA-102271"/>
          <p:cNvSpPr/>
          <p:nvPr>
            <p:custDataLst>
              <p:tags r:id="rId5"/>
            </p:custDataLst>
          </p:nvPr>
        </p:nvSpPr>
        <p:spPr>
          <a:xfrm>
            <a:off x="5332364" y="3681457"/>
            <a:ext cx="512057" cy="418951"/>
          </a:xfrm>
          <a:prstGeom prst="notchedRightArrow">
            <a:avLst>
              <a:gd name="adj1" fmla="val 50000"/>
              <a:gd name="adj2" fmla="val 59683"/>
            </a:avLst>
          </a:prstGeom>
          <a:gradFill>
            <a:gsLst>
              <a:gs pos="0">
                <a:srgbClr val="FF0000"/>
              </a:gs>
              <a:gs pos="100000">
                <a:srgbClr val="C00000"/>
              </a:gs>
            </a:gsLst>
            <a:lin ang="2700000" scaled="0"/>
          </a:gra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dirty="0">
              <a:solidFill>
                <a:srgbClr val="FFFDF8"/>
              </a:solidFill>
              <a:cs typeface="+mn-ea"/>
              <a:sym typeface="+mn-lt"/>
            </a:endParaRPr>
          </a:p>
        </p:txBody>
      </p:sp>
      <p:sp>
        <p:nvSpPr>
          <p:cNvPr id="71" name="PA-102272"/>
          <p:cNvSpPr/>
          <p:nvPr>
            <p:custDataLst>
              <p:tags r:id="rId6"/>
            </p:custDataLst>
          </p:nvPr>
        </p:nvSpPr>
        <p:spPr>
          <a:xfrm>
            <a:off x="6205855" y="2725420"/>
            <a:ext cx="4216400" cy="2584450"/>
          </a:xfrm>
          <a:prstGeom prst="rect">
            <a:avLst/>
          </a:prstGeom>
          <a:noFill/>
        </p:spPr>
        <p:txBody>
          <a:bodyPr wrap="square" rtlCol="0">
            <a:spAutoFit/>
          </a:bodyPr>
          <a:lstStyle/>
          <a:p>
            <a:pPr algn="l" fontAlgn="auto">
              <a:lnSpc>
                <a:spcPct val="200000"/>
              </a:lnSpc>
            </a:pPr>
            <a:r>
              <a:rPr lang="en-US" altLang="zh-CN" sz="2100" b="1" dirty="0">
                <a:solidFill>
                  <a:srgbClr val="C00000"/>
                </a:solidFill>
                <a:cs typeface="+mn-ea"/>
                <a:sym typeface="+mn-ea"/>
              </a:rPr>
              <a:t>    </a:t>
            </a:r>
            <a:r>
              <a:rPr lang="zh-CN" altLang="en-US" sz="2000" b="1" dirty="0">
                <a:solidFill>
                  <a:srgbClr val="C00000"/>
                </a:solidFill>
                <a:cs typeface="+mn-ea"/>
                <a:sym typeface="+mn-ea"/>
              </a:rPr>
              <a:t>劳动观与世界观、人生观紧密相连，世界观和人生观决定劳动观，不同的人有不同的世界观和人生观，也就有不同的劳动观。</a:t>
            </a:r>
            <a:r>
              <a:rPr lang="en-US" altLang="zh-CN" sz="2000" b="1" dirty="0">
                <a:solidFill>
                  <a:srgbClr val="C00000"/>
                </a:solidFill>
                <a:cs typeface="+mn-ea"/>
                <a:sym typeface="+mn-ea"/>
              </a:rPr>
              <a:t> </a:t>
            </a:r>
            <a:endParaRPr lang="en-US" altLang="zh-CN" sz="2000" b="1" dirty="0">
              <a:solidFill>
                <a:srgbClr val="C00000"/>
              </a:solidFill>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par>
                          <p:cTn id="12" fill="hold">
                            <p:stCondLst>
                              <p:cond delay="0"/>
                            </p:stCondLst>
                            <p:childTnLst>
                              <p:par>
                                <p:cTn id="13" presetID="10" presetClass="entr" presetSubtype="0"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750"/>
                                        <p:tgtEl>
                                          <p:spTgt spid="50"/>
                                        </p:tgtEl>
                                      </p:cBhvr>
                                    </p:animEffect>
                                  </p:childTnLst>
                                </p:cTn>
                              </p:par>
                              <p:par>
                                <p:cTn id="16" presetID="64" presetClass="path" presetSubtype="0" decel="20000" fill="hold" nodeType="withEffect">
                                  <p:stCondLst>
                                    <p:cond delay="0"/>
                                  </p:stCondLst>
                                  <p:childTnLst>
                                    <p:animMotion origin="layout" path="M 2.77556E-17 -2.96296E-6 L 2.77556E-17 -0.07592 " pathEditMode="relative" rAng="0" ptsTypes="AA">
                                      <p:cBhvr>
                                        <p:cTn id="17" dur="750" spd="-100000" fill="hold"/>
                                        <p:tgtEl>
                                          <p:spTgt spid="50"/>
                                        </p:tgtEl>
                                        <p:attrNameLst>
                                          <p:attrName>ppt_x</p:attrName>
                                          <p:attrName>ppt_y</p:attrName>
                                        </p:attrNameLst>
                                      </p:cBhvr>
                                      <p:rCtr x="0" y="-3796"/>
                                    </p:animMotion>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par>
                          <p:cTn id="22" fill="hold">
                            <p:stCondLst>
                              <p:cond delay="1500"/>
                            </p:stCondLst>
                            <p:childTnLst>
                              <p:par>
                                <p:cTn id="23" presetID="22" presetClass="entr" presetSubtype="4" fill="hold" grpId="0" nodeType="after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wipe(down)">
                                      <p:cBhvr>
                                        <p:cTn id="2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0" grpId="0" bldLvl="0" animBg="1"/>
      <p:bldP spid="7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102239"/>
          <p:cNvSpPr/>
          <p:nvPr>
            <p:custDataLst>
              <p:tags r:id="rId1"/>
            </p:custDataLst>
          </p:nvPr>
        </p:nvSpPr>
        <p:spPr>
          <a:xfrm>
            <a:off x="1222286" y="243429"/>
            <a:ext cx="3383280" cy="521970"/>
          </a:xfrm>
          <a:prstGeom prst="rect">
            <a:avLst/>
          </a:prstGeom>
        </p:spPr>
        <p:txBody>
          <a:bodyPr wrap="none">
            <a:spAutoFit/>
          </a:bodyPr>
          <a:lstStyle/>
          <a:p>
            <a:r>
              <a:rPr lang="zh-CN" altLang="en-US" sz="2800" dirty="0">
                <a:solidFill>
                  <a:srgbClr val="C00000"/>
                </a:solidFill>
                <a:cs typeface="+mn-ea"/>
                <a:sym typeface="+mn-lt"/>
              </a:rPr>
              <a:t>马克思主义的劳动观</a:t>
            </a:r>
            <a:endParaRPr lang="zh-CN" altLang="en-US" sz="2800" dirty="0">
              <a:solidFill>
                <a:srgbClr val="C00000"/>
              </a:solidFill>
              <a:cs typeface="+mn-ea"/>
              <a:sym typeface="+mn-lt"/>
            </a:endParaRPr>
          </a:p>
        </p:txBody>
      </p:sp>
      <p:sp>
        <p:nvSpPr>
          <p:cNvPr id="25" name="PA-102240"/>
          <p:cNvSpPr/>
          <p:nvPr>
            <p:custDataLst>
              <p:tags r:id="rId2"/>
            </p:custDataLst>
          </p:nvPr>
        </p:nvSpPr>
        <p:spPr>
          <a:xfrm>
            <a:off x="1553210" y="2523490"/>
            <a:ext cx="9351010" cy="883920"/>
          </a:xfrm>
          <a:prstGeom prst="roundRect">
            <a:avLst>
              <a:gd name="adj" fmla="val 0"/>
            </a:avLst>
          </a:prstGeom>
          <a:noFill/>
          <a:ln w="25400" cap="flat" cmpd="sng" algn="ctr">
            <a:solidFill>
              <a:srgbClr val="C00000"/>
            </a:solidFill>
            <a:prstDash val="sysDash"/>
          </a:ln>
          <a:effectLst/>
        </p:spPr>
        <p:txBody>
          <a:bodyPr rtlCol="0" anchor="ctr"/>
          <a:lstStyle/>
          <a:p>
            <a:pPr marR="0" lvl="0" indent="0" fontAlgn="base">
              <a:lnSpc>
                <a:spcPct val="130000"/>
              </a:lnSpc>
              <a:spcBef>
                <a:spcPct val="0"/>
              </a:spcBef>
              <a:spcAft>
                <a:spcPct val="0"/>
              </a:spcAft>
              <a:buClrTx/>
              <a:buSzTx/>
              <a:buFont typeface="Arial" panose="020B0604020202020204" pitchFamily="34" charset="0"/>
              <a:buNone/>
              <a:defRPr/>
            </a:pPr>
            <a:endParaRPr lang="zh-CN" altLang="en-US" b="1" dirty="0">
              <a:cs typeface="+mn-ea"/>
              <a:sym typeface="+mn-lt"/>
            </a:endParaRPr>
          </a:p>
        </p:txBody>
      </p:sp>
      <p:sp>
        <p:nvSpPr>
          <p:cNvPr id="27" name="PA-102242"/>
          <p:cNvSpPr/>
          <p:nvPr>
            <p:custDataLst>
              <p:tags r:id="rId3"/>
            </p:custDataLst>
          </p:nvPr>
        </p:nvSpPr>
        <p:spPr>
          <a:xfrm>
            <a:off x="1859915" y="2642870"/>
            <a:ext cx="8736965" cy="645160"/>
          </a:xfrm>
          <a:prstGeom prst="rect">
            <a:avLst/>
          </a:prstGeom>
        </p:spPr>
        <p:txBody>
          <a:bodyPr wrap="square">
            <a:spAutoFit/>
          </a:bodyPr>
          <a:lstStyle/>
          <a:p>
            <a:pPr marR="0" lvl="0" indent="0" algn="just" fontAlgn="base">
              <a:lnSpc>
                <a:spcPct val="200000"/>
              </a:lnSpc>
              <a:spcBef>
                <a:spcPct val="0"/>
              </a:spcBef>
              <a:spcAft>
                <a:spcPct val="0"/>
              </a:spcAft>
              <a:buClrTx/>
              <a:buSzTx/>
              <a:buFont typeface="Arial" panose="020B0604020202020204" pitchFamily="34" charset="0"/>
              <a:buNone/>
              <a:defRPr/>
            </a:pPr>
            <a:r>
              <a:rPr lang="en-US" altLang="zh-CN">
                <a:sym typeface="+mn-ea"/>
              </a:rPr>
              <a:t>      </a:t>
            </a:r>
            <a:r>
              <a:rPr lang="zh-CN" altLang="en-US">
                <a:sym typeface="+mn-ea"/>
              </a:rPr>
              <a:t>人的本质是自由自在的活动即劳动，这也是人与动物相区别的最根本的标志</a:t>
            </a:r>
            <a:r>
              <a:rPr lang="zh-CN" altLang="en-US" dirty="0">
                <a:cs typeface="+mn-ea"/>
                <a:sym typeface="+mn-lt"/>
              </a:rPr>
              <a:t>。</a:t>
            </a:r>
            <a:endParaRPr lang="zh-CN" altLang="en-US" dirty="0">
              <a:cs typeface="+mn-ea"/>
              <a:sym typeface="+mn-lt"/>
            </a:endParaRPr>
          </a:p>
        </p:txBody>
      </p:sp>
      <p:sp>
        <p:nvSpPr>
          <p:cNvPr id="28" name="PA-102243"/>
          <p:cNvSpPr/>
          <p:nvPr>
            <p:custDataLst>
              <p:tags r:id="rId4"/>
            </p:custDataLst>
          </p:nvPr>
        </p:nvSpPr>
        <p:spPr>
          <a:xfrm>
            <a:off x="6362297" y="3725192"/>
            <a:ext cx="4670129" cy="1169858"/>
          </a:xfrm>
          <a:prstGeom prst="roundRect">
            <a:avLst>
              <a:gd name="adj" fmla="val 0"/>
            </a:avLst>
          </a:prstGeom>
          <a:noFill/>
          <a:ln w="25400" cap="flat" cmpd="sng" algn="ctr">
            <a:solidFill>
              <a:srgbClr val="C00000"/>
            </a:solidFill>
            <a:prstDash val="sysDash"/>
          </a:ln>
          <a:effectLst/>
        </p:spPr>
        <p:txBody>
          <a:bodyPr rtlCol="0" anchor="ctr"/>
          <a:lstStyle/>
          <a:p>
            <a:pPr marR="0" lvl="0" indent="0" fontAlgn="base">
              <a:lnSpc>
                <a:spcPct val="130000"/>
              </a:lnSpc>
              <a:spcBef>
                <a:spcPct val="0"/>
              </a:spcBef>
              <a:spcAft>
                <a:spcPct val="0"/>
              </a:spcAft>
              <a:buClrTx/>
              <a:buSzTx/>
              <a:buFont typeface="Arial" panose="020B0604020202020204" pitchFamily="34" charset="0"/>
              <a:buNone/>
              <a:defRPr/>
            </a:pPr>
            <a:endParaRPr lang="zh-CN" altLang="en-US" b="1" dirty="0">
              <a:cs typeface="+mn-ea"/>
              <a:sym typeface="+mn-lt"/>
            </a:endParaRPr>
          </a:p>
        </p:txBody>
      </p:sp>
      <p:sp>
        <p:nvSpPr>
          <p:cNvPr id="30" name="PA-102245"/>
          <p:cNvSpPr/>
          <p:nvPr>
            <p:custDataLst>
              <p:tags r:id="rId5"/>
            </p:custDataLst>
          </p:nvPr>
        </p:nvSpPr>
        <p:spPr>
          <a:xfrm>
            <a:off x="6593292" y="4166135"/>
            <a:ext cx="4414369" cy="450850"/>
          </a:xfrm>
          <a:prstGeom prst="rect">
            <a:avLst/>
          </a:prstGeom>
        </p:spPr>
        <p:txBody>
          <a:bodyPr wrap="square">
            <a:spAutoFit/>
          </a:bodyPr>
          <a:lstStyle/>
          <a:p>
            <a:pPr marR="0" lvl="0" indent="0" algn="just" fontAlgn="base">
              <a:lnSpc>
                <a:spcPct val="130000"/>
              </a:lnSpc>
              <a:spcBef>
                <a:spcPct val="0"/>
              </a:spcBef>
              <a:spcAft>
                <a:spcPct val="0"/>
              </a:spcAft>
              <a:buClrTx/>
              <a:buSzTx/>
              <a:buFont typeface="Arial" panose="020B0604020202020204" pitchFamily="34" charset="0"/>
              <a:buNone/>
              <a:defRPr/>
            </a:pPr>
            <a:r>
              <a:rPr lang="zh-CN" altLang="en-US" dirty="0">
                <a:cs typeface="+mn-ea"/>
                <a:sym typeface="+mn-lt"/>
              </a:rPr>
              <a:t>正是劳动将人和猿区分开来</a:t>
            </a:r>
            <a:endParaRPr lang="zh-CN" altLang="en-US" dirty="0">
              <a:cs typeface="+mn-ea"/>
              <a:sym typeface="+mn-lt"/>
            </a:endParaRPr>
          </a:p>
        </p:txBody>
      </p:sp>
      <p:sp>
        <p:nvSpPr>
          <p:cNvPr id="31" name="PA-102246"/>
          <p:cNvSpPr/>
          <p:nvPr>
            <p:custDataLst>
              <p:tags r:id="rId6"/>
            </p:custDataLst>
          </p:nvPr>
        </p:nvSpPr>
        <p:spPr>
          <a:xfrm>
            <a:off x="6362065" y="5106035"/>
            <a:ext cx="4670425" cy="1172845"/>
          </a:xfrm>
          <a:prstGeom prst="roundRect">
            <a:avLst>
              <a:gd name="adj" fmla="val 0"/>
            </a:avLst>
          </a:prstGeom>
          <a:noFill/>
          <a:ln w="25400" cap="flat" cmpd="sng" algn="ctr">
            <a:solidFill>
              <a:srgbClr val="C00000"/>
            </a:solidFill>
            <a:prstDash val="sysDash"/>
          </a:ln>
          <a:effectLst/>
        </p:spPr>
        <p:txBody>
          <a:bodyPr rtlCol="0" anchor="ctr"/>
          <a:lstStyle/>
          <a:p>
            <a:pPr marR="0" lvl="0" indent="0" fontAlgn="base">
              <a:lnSpc>
                <a:spcPct val="130000"/>
              </a:lnSpc>
              <a:spcBef>
                <a:spcPct val="0"/>
              </a:spcBef>
              <a:spcAft>
                <a:spcPct val="0"/>
              </a:spcAft>
              <a:buClrTx/>
              <a:buSzTx/>
              <a:buFont typeface="Arial" panose="020B0604020202020204" pitchFamily="34" charset="0"/>
              <a:buNone/>
              <a:defRPr/>
            </a:pPr>
            <a:endParaRPr lang="zh-CN" altLang="en-US" b="1" dirty="0">
              <a:cs typeface="+mn-ea"/>
              <a:sym typeface="+mn-lt"/>
            </a:endParaRPr>
          </a:p>
        </p:txBody>
      </p:sp>
      <p:sp>
        <p:nvSpPr>
          <p:cNvPr id="33" name="PA-102248"/>
          <p:cNvSpPr/>
          <p:nvPr>
            <p:custDataLst>
              <p:tags r:id="rId7"/>
            </p:custDataLst>
          </p:nvPr>
        </p:nvSpPr>
        <p:spPr>
          <a:xfrm>
            <a:off x="6489787" y="5495164"/>
            <a:ext cx="4414369" cy="368300"/>
          </a:xfrm>
          <a:prstGeom prst="rect">
            <a:avLst/>
          </a:prstGeom>
        </p:spPr>
        <p:txBody>
          <a:bodyPr wrap="square">
            <a:spAutoFit/>
          </a:bodyPr>
          <a:lstStyle/>
          <a:p>
            <a:pPr marR="0" lvl="0" indent="0" algn="just" fontAlgn="base">
              <a:spcBef>
                <a:spcPct val="0"/>
              </a:spcBef>
              <a:spcAft>
                <a:spcPct val="0"/>
              </a:spcAft>
              <a:buClrTx/>
              <a:buSzTx/>
              <a:buFont typeface="Arial" panose="020B0604020202020204" pitchFamily="34" charset="0"/>
              <a:buNone/>
              <a:defRPr/>
            </a:pPr>
            <a:r>
              <a:rPr lang="zh-CN" altLang="en-US" dirty="0">
                <a:cs typeface="+mn-ea"/>
                <a:sym typeface="+mn-lt"/>
              </a:rPr>
              <a:t>全部人的活动迄今为止都是劳动</a:t>
            </a:r>
            <a:endParaRPr lang="zh-CN" altLang="en-US" dirty="0">
              <a:cs typeface="+mn-ea"/>
              <a:sym typeface="+mn-lt"/>
            </a:endParaRPr>
          </a:p>
        </p:txBody>
      </p:sp>
      <p:sp>
        <p:nvSpPr>
          <p:cNvPr id="10" name="Aitds2"/>
          <p:cNvSpPr txBox="1"/>
          <p:nvPr/>
        </p:nvSpPr>
        <p:spPr bwMode="auto">
          <a:xfrm>
            <a:off x="1288007" y="1427687"/>
            <a:ext cx="9848168" cy="825929"/>
          </a:xfrm>
          <a:prstGeom prst="roundRect">
            <a:avLst>
              <a:gd name="adj" fmla="val 50000"/>
            </a:avLst>
          </a:prstGeom>
          <a:noFill/>
          <a:ln>
            <a:gradFill>
              <a:gsLst>
                <a:gs pos="0">
                  <a:srgbClr val="C00000"/>
                </a:gs>
                <a:gs pos="87000">
                  <a:srgbClr val="C00000">
                    <a:alpha val="0"/>
                  </a:srgbClr>
                </a:gs>
              </a:gsLst>
              <a:lin ang="0" scaled="0"/>
            </a:gradFill>
          </a:ln>
        </p:spPr>
        <p:txBody>
          <a:bodyPr wrap="square" lIns="121920" tIns="60960" rIns="121920" bIns="60960" anchor="ctr">
            <a:noAutofit/>
          </a:bodyPr>
          <a:p>
            <a:pPr defTabSz="1219200">
              <a:spcBef>
                <a:spcPct val="0"/>
              </a:spcBef>
            </a:pPr>
            <a:r>
              <a:rPr lang="en-US" altLang="zh-CN" sz="2400" kern="0" dirty="0">
                <a:solidFill>
                  <a:srgbClr val="C00000"/>
                </a:solidFill>
                <a:cs typeface="+mn-ea"/>
                <a:sym typeface="+mn-ea"/>
              </a:rPr>
              <a:t> 1. </a:t>
            </a:r>
            <a:r>
              <a:rPr lang="zh-CN" altLang="en-US" sz="2400" kern="0" dirty="0">
                <a:solidFill>
                  <a:srgbClr val="C00000"/>
                </a:solidFill>
                <a:cs typeface="+mn-ea"/>
                <a:sym typeface="+mn-ea"/>
              </a:rPr>
              <a:t>劳动是人的本质活动</a:t>
            </a:r>
            <a:endParaRPr lang="zh-CN" altLang="en-US" sz="2400" kern="0" dirty="0">
              <a:solidFill>
                <a:srgbClr val="C00000"/>
              </a:solidFill>
              <a:cs typeface="+mn-ea"/>
              <a:sym typeface="+mn-lt"/>
            </a:endParaRPr>
          </a:p>
        </p:txBody>
      </p:sp>
      <p:pic>
        <p:nvPicPr>
          <p:cNvPr id="117" name="图片 116"/>
          <p:cNvPicPr/>
          <p:nvPr/>
        </p:nvPicPr>
        <p:blipFill>
          <a:blip r:embed="rId8"/>
          <a:stretch>
            <a:fillRect/>
          </a:stretch>
        </p:blipFill>
        <p:spPr>
          <a:xfrm>
            <a:off x="2011680" y="3565525"/>
            <a:ext cx="3663315" cy="289814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par>
                          <p:cTn id="12" fill="hold">
                            <p:stCondLst>
                              <p:cond delay="0"/>
                            </p:stCondLst>
                            <p:childTnLst>
                              <p:par>
                                <p:cTn id="13" presetID="22" presetClass="entr" presetSubtype="8"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up)">
                                      <p:cBhvr>
                                        <p:cTn id="19" dur="1000"/>
                                        <p:tgtEl>
                                          <p:spTgt spid="27"/>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up)">
                                      <p:cBhvr>
                                        <p:cTn id="27" dur="750"/>
                                        <p:tgtEl>
                                          <p:spTgt spid="30"/>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up)">
                                      <p:cBhvr>
                                        <p:cTn id="35" dur="750"/>
                                        <p:tgtEl>
                                          <p:spTgt spid="33"/>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bldLvl="0" animBg="1"/>
      <p:bldP spid="27" grpId="0"/>
      <p:bldP spid="28" grpId="0" bldLvl="0" animBg="1"/>
      <p:bldP spid="30" grpId="0"/>
      <p:bldP spid="31" grpId="0" bldLvl="0" animBg="1"/>
      <p:bldP spid="33" grpId="0"/>
      <p:bldP spid="10"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102239"/>
          <p:cNvSpPr/>
          <p:nvPr>
            <p:custDataLst>
              <p:tags r:id="rId1"/>
            </p:custDataLst>
          </p:nvPr>
        </p:nvSpPr>
        <p:spPr>
          <a:xfrm>
            <a:off x="1222286" y="243429"/>
            <a:ext cx="3383280" cy="521970"/>
          </a:xfrm>
          <a:prstGeom prst="rect">
            <a:avLst/>
          </a:prstGeom>
        </p:spPr>
        <p:txBody>
          <a:bodyPr wrap="none">
            <a:spAutoFit/>
          </a:bodyPr>
          <a:lstStyle/>
          <a:p>
            <a:r>
              <a:rPr lang="zh-CN" altLang="en-US" sz="2800" dirty="0">
                <a:solidFill>
                  <a:srgbClr val="C00000"/>
                </a:solidFill>
                <a:cs typeface="+mn-ea"/>
                <a:sym typeface="+mn-lt"/>
              </a:rPr>
              <a:t>马克思主义的劳动观</a:t>
            </a:r>
            <a:endParaRPr lang="zh-CN" altLang="en-US" sz="2800" dirty="0">
              <a:solidFill>
                <a:srgbClr val="C00000"/>
              </a:solidFill>
              <a:cs typeface="+mn-ea"/>
              <a:sym typeface="+mn-lt"/>
            </a:endParaRPr>
          </a:p>
        </p:txBody>
      </p:sp>
      <p:sp>
        <p:nvSpPr>
          <p:cNvPr id="25" name="PA-102240"/>
          <p:cNvSpPr/>
          <p:nvPr>
            <p:custDataLst>
              <p:tags r:id="rId2"/>
            </p:custDataLst>
          </p:nvPr>
        </p:nvSpPr>
        <p:spPr>
          <a:xfrm>
            <a:off x="4946015" y="2548255"/>
            <a:ext cx="6084570" cy="3957955"/>
          </a:xfrm>
          <a:prstGeom prst="roundRect">
            <a:avLst>
              <a:gd name="adj" fmla="val 0"/>
            </a:avLst>
          </a:prstGeom>
          <a:noFill/>
          <a:ln w="25400" cap="flat" cmpd="sng" algn="ctr">
            <a:solidFill>
              <a:srgbClr val="C00000"/>
            </a:solidFill>
            <a:prstDash val="sysDash"/>
          </a:ln>
          <a:effectLst/>
        </p:spPr>
        <p:txBody>
          <a:bodyPr rtlCol="0" anchor="ctr"/>
          <a:lstStyle/>
          <a:p>
            <a:pPr marR="0" lvl="0" indent="0" fontAlgn="base">
              <a:lnSpc>
                <a:spcPct val="130000"/>
              </a:lnSpc>
              <a:spcBef>
                <a:spcPct val="0"/>
              </a:spcBef>
              <a:spcAft>
                <a:spcPct val="0"/>
              </a:spcAft>
              <a:buClrTx/>
              <a:buSzTx/>
              <a:buFont typeface="Arial" panose="020B0604020202020204" pitchFamily="34" charset="0"/>
              <a:buNone/>
              <a:defRPr/>
            </a:pPr>
            <a:endParaRPr lang="zh-CN" altLang="en-US" b="1" dirty="0">
              <a:cs typeface="+mn-ea"/>
              <a:sym typeface="+mn-lt"/>
            </a:endParaRPr>
          </a:p>
        </p:txBody>
      </p:sp>
      <p:sp>
        <p:nvSpPr>
          <p:cNvPr id="27" name="PA-102242"/>
          <p:cNvSpPr/>
          <p:nvPr>
            <p:custDataLst>
              <p:tags r:id="rId3"/>
            </p:custDataLst>
          </p:nvPr>
        </p:nvSpPr>
        <p:spPr>
          <a:xfrm>
            <a:off x="5276850" y="2684145"/>
            <a:ext cx="5579110" cy="3415030"/>
          </a:xfrm>
          <a:prstGeom prst="rect">
            <a:avLst/>
          </a:prstGeom>
        </p:spPr>
        <p:txBody>
          <a:bodyPr wrap="square">
            <a:spAutoFit/>
          </a:bodyPr>
          <a:lstStyle/>
          <a:p>
            <a:pPr marR="0" lvl="0" indent="0" algn="just" fontAlgn="base">
              <a:lnSpc>
                <a:spcPct val="200000"/>
              </a:lnSpc>
              <a:spcBef>
                <a:spcPct val="0"/>
              </a:spcBef>
              <a:spcAft>
                <a:spcPct val="0"/>
              </a:spcAft>
              <a:buClrTx/>
              <a:buSzTx/>
              <a:buFont typeface="Arial" panose="020B0604020202020204" pitchFamily="34" charset="0"/>
              <a:buNone/>
              <a:defRPr/>
            </a:pPr>
            <a:r>
              <a:rPr lang="en-US" altLang="zh-CN">
                <a:sym typeface="+mn-ea"/>
              </a:rPr>
              <a:t>      </a:t>
            </a:r>
            <a:r>
              <a:rPr lang="zh-CN" altLang="en-US">
                <a:sym typeface="+mn-ea"/>
              </a:rPr>
              <a:t>马克思在《德意志意识形态》一书中指出中，首先应当确定一切人类生存的第一个前提，也就是一切历史的第一个前提，这个前提是，人们为了能够创造历史，必须能够生活，但是为了生活，首先就需要吃喝住穿及其他一些东西。因此，第一个历史活动就是为了满足这些需要的资料及生产物质生活本身。</a:t>
            </a:r>
            <a:endParaRPr lang="zh-CN" altLang="en-US" dirty="0">
              <a:cs typeface="+mn-ea"/>
              <a:sym typeface="+mn-lt"/>
            </a:endParaRPr>
          </a:p>
        </p:txBody>
      </p:sp>
      <p:sp>
        <p:nvSpPr>
          <p:cNvPr id="10" name="Aitds2"/>
          <p:cNvSpPr txBox="1"/>
          <p:nvPr/>
        </p:nvSpPr>
        <p:spPr bwMode="auto">
          <a:xfrm>
            <a:off x="1305152" y="1553417"/>
            <a:ext cx="9848168" cy="825929"/>
          </a:xfrm>
          <a:prstGeom prst="roundRect">
            <a:avLst>
              <a:gd name="adj" fmla="val 50000"/>
            </a:avLst>
          </a:prstGeom>
          <a:noFill/>
          <a:ln>
            <a:gradFill>
              <a:gsLst>
                <a:gs pos="0">
                  <a:srgbClr val="C00000"/>
                </a:gs>
                <a:gs pos="87000">
                  <a:srgbClr val="C00000">
                    <a:alpha val="0"/>
                  </a:srgbClr>
                </a:gs>
              </a:gsLst>
              <a:lin ang="0" scaled="0"/>
            </a:gradFill>
          </a:ln>
        </p:spPr>
        <p:txBody>
          <a:bodyPr wrap="square" lIns="121920" tIns="60960" rIns="121920" bIns="60960" anchor="ctr">
            <a:noAutofit/>
          </a:bodyPr>
          <a:p>
            <a:pPr defTabSz="1219200">
              <a:spcBef>
                <a:spcPct val="0"/>
              </a:spcBef>
            </a:pPr>
            <a:r>
              <a:rPr lang="en-US" altLang="zh-CN" sz="2400" kern="0" dirty="0">
                <a:solidFill>
                  <a:srgbClr val="C00000"/>
                </a:solidFill>
                <a:cs typeface="+mn-ea"/>
                <a:sym typeface="+mn-ea"/>
              </a:rPr>
              <a:t> 2. </a:t>
            </a:r>
            <a:r>
              <a:rPr lang="zh-CN" altLang="en-US" sz="2400" kern="0" dirty="0">
                <a:solidFill>
                  <a:srgbClr val="C00000"/>
                </a:solidFill>
                <a:cs typeface="+mn-ea"/>
                <a:sym typeface="+mn-ea"/>
              </a:rPr>
              <a:t>劳动是人类社会存在和发展的基础</a:t>
            </a:r>
            <a:endParaRPr lang="zh-CN" altLang="en-US" sz="2400" kern="0" dirty="0">
              <a:solidFill>
                <a:srgbClr val="C00000"/>
              </a:solidFill>
              <a:cs typeface="+mn-ea"/>
              <a:sym typeface="+mn-lt"/>
            </a:endParaRPr>
          </a:p>
        </p:txBody>
      </p:sp>
      <p:pic>
        <p:nvPicPr>
          <p:cNvPr id="115" name="图片 114"/>
          <p:cNvPicPr/>
          <p:nvPr/>
        </p:nvPicPr>
        <p:blipFill>
          <a:blip r:embed="rId4"/>
          <a:stretch>
            <a:fillRect/>
          </a:stretch>
        </p:blipFill>
        <p:spPr>
          <a:xfrm>
            <a:off x="1222375" y="2767330"/>
            <a:ext cx="3723640" cy="351980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par>
                          <p:cTn id="12" fill="hold">
                            <p:stCondLst>
                              <p:cond delay="0"/>
                            </p:stCondLst>
                            <p:childTnLst>
                              <p:par>
                                <p:cTn id="13" presetID="22" presetClass="entr" presetSubtype="8"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up)">
                                      <p:cBhvr>
                                        <p:cTn id="19" dur="1000"/>
                                        <p:tgtEl>
                                          <p:spTgt spid="27"/>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bldLvl="0" animBg="1"/>
      <p:bldP spid="27" grpId="0"/>
      <p:bldP spid="10"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102239"/>
          <p:cNvSpPr/>
          <p:nvPr>
            <p:custDataLst>
              <p:tags r:id="rId1"/>
            </p:custDataLst>
          </p:nvPr>
        </p:nvSpPr>
        <p:spPr>
          <a:xfrm>
            <a:off x="1222286" y="243429"/>
            <a:ext cx="3383280" cy="521970"/>
          </a:xfrm>
          <a:prstGeom prst="rect">
            <a:avLst/>
          </a:prstGeom>
        </p:spPr>
        <p:txBody>
          <a:bodyPr wrap="none">
            <a:spAutoFit/>
          </a:bodyPr>
          <a:lstStyle/>
          <a:p>
            <a:r>
              <a:rPr lang="zh-CN" altLang="en-US" sz="2800" dirty="0">
                <a:solidFill>
                  <a:srgbClr val="C00000"/>
                </a:solidFill>
                <a:cs typeface="+mn-ea"/>
                <a:sym typeface="+mn-lt"/>
              </a:rPr>
              <a:t>马克思主义的劳动观</a:t>
            </a:r>
            <a:endParaRPr lang="zh-CN" altLang="en-US" sz="2800" dirty="0">
              <a:solidFill>
                <a:srgbClr val="C00000"/>
              </a:solidFill>
              <a:cs typeface="+mn-ea"/>
              <a:sym typeface="+mn-lt"/>
            </a:endParaRPr>
          </a:p>
        </p:txBody>
      </p:sp>
      <p:sp>
        <p:nvSpPr>
          <p:cNvPr id="25" name="PA-102240"/>
          <p:cNvSpPr/>
          <p:nvPr>
            <p:custDataLst>
              <p:tags r:id="rId2"/>
            </p:custDataLst>
          </p:nvPr>
        </p:nvSpPr>
        <p:spPr>
          <a:xfrm>
            <a:off x="1553210" y="2523490"/>
            <a:ext cx="9801860" cy="3903980"/>
          </a:xfrm>
          <a:prstGeom prst="roundRect">
            <a:avLst>
              <a:gd name="adj" fmla="val 0"/>
            </a:avLst>
          </a:prstGeom>
          <a:noFill/>
          <a:ln w="25400" cap="flat" cmpd="sng" algn="ctr">
            <a:solidFill>
              <a:srgbClr val="C00000"/>
            </a:solidFill>
            <a:prstDash val="sysDash"/>
          </a:ln>
          <a:effectLst/>
        </p:spPr>
        <p:txBody>
          <a:bodyPr rtlCol="0" anchor="ctr"/>
          <a:lstStyle/>
          <a:p>
            <a:pPr marR="0" lvl="0" indent="0" fontAlgn="base">
              <a:lnSpc>
                <a:spcPct val="130000"/>
              </a:lnSpc>
              <a:spcBef>
                <a:spcPct val="0"/>
              </a:spcBef>
              <a:spcAft>
                <a:spcPct val="0"/>
              </a:spcAft>
              <a:buClrTx/>
              <a:buSzTx/>
              <a:buFont typeface="Arial" panose="020B0604020202020204" pitchFamily="34" charset="0"/>
              <a:buNone/>
              <a:defRPr/>
            </a:pPr>
            <a:endParaRPr lang="zh-CN" altLang="en-US" b="1" dirty="0">
              <a:cs typeface="+mn-ea"/>
              <a:sym typeface="+mn-lt"/>
            </a:endParaRPr>
          </a:p>
        </p:txBody>
      </p:sp>
      <p:sp>
        <p:nvSpPr>
          <p:cNvPr id="27" name="PA-102242"/>
          <p:cNvSpPr/>
          <p:nvPr>
            <p:custDataLst>
              <p:tags r:id="rId3"/>
            </p:custDataLst>
          </p:nvPr>
        </p:nvSpPr>
        <p:spPr>
          <a:xfrm>
            <a:off x="1859915" y="2642870"/>
            <a:ext cx="8736965" cy="3415030"/>
          </a:xfrm>
          <a:prstGeom prst="rect">
            <a:avLst/>
          </a:prstGeom>
        </p:spPr>
        <p:txBody>
          <a:bodyPr wrap="square">
            <a:spAutoFit/>
          </a:bodyPr>
          <a:lstStyle/>
          <a:p>
            <a:pPr marR="0" lvl="0" indent="0" algn="just" fontAlgn="base">
              <a:lnSpc>
                <a:spcPct val="200000"/>
              </a:lnSpc>
              <a:spcBef>
                <a:spcPct val="0"/>
              </a:spcBef>
              <a:spcAft>
                <a:spcPct val="0"/>
              </a:spcAft>
              <a:buClrTx/>
              <a:buSzTx/>
              <a:buFont typeface="Arial" panose="020B0604020202020204" pitchFamily="34" charset="0"/>
              <a:buNone/>
              <a:defRPr/>
            </a:pPr>
            <a:r>
              <a:rPr lang="en-US" altLang="zh-CN">
                <a:sym typeface="+mn-ea"/>
              </a:rPr>
              <a:t>       </a:t>
            </a:r>
            <a:r>
              <a:rPr lang="zh-CN" altLang="en-US">
                <a:sym typeface="+mn-ea"/>
              </a:rPr>
              <a:t>活劳动是人的体力和脑力劳动</a:t>
            </a:r>
            <a:r>
              <a:rPr lang="zh-CN" altLang="en-US" dirty="0">
                <a:cs typeface="+mn-ea"/>
                <a:sym typeface="+mn-lt"/>
              </a:rPr>
              <a:t>。活劳动与物化劳动是物质资料生产中所用劳动的一对范畴。前者指在物质资料生产过程中发挥作用的能动的劳动力，是劳动者加进生产过程的新的、流动状态的劳动。后者亦称死劳动，又称过去劳动或对象化劳动，指保存在一个产品或有用物中凝固状态的劳动，是劳动的静止形式。“活劳动是创造价值的唯一源泉”强调指出了只有劳动者的活劳动才是创造价值的源泉，而物化劳动是不创造价值的。</a:t>
            </a:r>
            <a:endParaRPr lang="zh-CN" altLang="en-US" dirty="0">
              <a:cs typeface="+mn-ea"/>
              <a:sym typeface="+mn-lt"/>
            </a:endParaRPr>
          </a:p>
        </p:txBody>
      </p:sp>
      <p:sp>
        <p:nvSpPr>
          <p:cNvPr id="10" name="Aitds2"/>
          <p:cNvSpPr txBox="1"/>
          <p:nvPr/>
        </p:nvSpPr>
        <p:spPr bwMode="auto">
          <a:xfrm>
            <a:off x="1222602" y="1341327"/>
            <a:ext cx="9848168" cy="825929"/>
          </a:xfrm>
          <a:prstGeom prst="roundRect">
            <a:avLst>
              <a:gd name="adj" fmla="val 50000"/>
            </a:avLst>
          </a:prstGeom>
          <a:noFill/>
          <a:ln>
            <a:gradFill>
              <a:gsLst>
                <a:gs pos="0">
                  <a:srgbClr val="C00000"/>
                </a:gs>
                <a:gs pos="87000">
                  <a:srgbClr val="C00000">
                    <a:alpha val="0"/>
                  </a:srgbClr>
                </a:gs>
              </a:gsLst>
              <a:lin ang="0" scaled="0"/>
            </a:gradFill>
          </a:ln>
        </p:spPr>
        <p:txBody>
          <a:bodyPr wrap="square" lIns="121920" tIns="60960" rIns="121920" bIns="60960" anchor="ctr">
            <a:noAutofit/>
          </a:bodyPr>
          <a:p>
            <a:pPr defTabSz="1219200">
              <a:spcBef>
                <a:spcPct val="0"/>
              </a:spcBef>
            </a:pPr>
            <a:r>
              <a:rPr lang="en-US" altLang="zh-CN" sz="2400" kern="0" dirty="0">
                <a:solidFill>
                  <a:srgbClr val="C00000"/>
                </a:solidFill>
                <a:cs typeface="+mn-ea"/>
                <a:sym typeface="+mn-ea"/>
              </a:rPr>
              <a:t>    3. </a:t>
            </a:r>
            <a:r>
              <a:rPr lang="zh-CN" altLang="en-US" sz="2400" kern="0" dirty="0">
                <a:solidFill>
                  <a:srgbClr val="C00000"/>
                </a:solidFill>
                <a:cs typeface="+mn-ea"/>
                <a:sym typeface="+mn-ea"/>
              </a:rPr>
              <a:t>活劳动是价值创造的唯一源泉</a:t>
            </a:r>
            <a:endParaRPr lang="zh-CN" altLang="en-US" sz="2400" kern="0" dirty="0">
              <a:solidFill>
                <a:srgbClr val="C00000"/>
              </a:solidFill>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par>
                          <p:cTn id="12" fill="hold">
                            <p:stCondLst>
                              <p:cond delay="0"/>
                            </p:stCondLst>
                            <p:childTnLst>
                              <p:par>
                                <p:cTn id="13" presetID="22" presetClass="entr" presetSubtype="8"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up)">
                                      <p:cBhvr>
                                        <p:cTn id="19" dur="1000"/>
                                        <p:tgtEl>
                                          <p:spTgt spid="27"/>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bldLvl="0" animBg="1"/>
      <p:bldP spid="27" grpId="0"/>
      <p:bldP spid="10"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A-1022110" descr="图片包含 建筑, 游戏机, 烟花, 大&#10;&#10;描述已自动生成"/>
          <p:cNvPicPr>
            <a:picLocks noChangeAspect="1"/>
          </p:cNvPicPr>
          <p:nvPr>
            <p:custDataLst>
              <p:tags r:id="rId1"/>
            </p:custDataLst>
          </p:nvPr>
        </p:nvPicPr>
        <p:blipFill>
          <a:blip r:embed="rId2" cstate="screen"/>
          <a:stretch>
            <a:fillRect/>
          </a:stretch>
        </p:blipFill>
        <p:spPr>
          <a:xfrm>
            <a:off x="0" y="746926"/>
            <a:ext cx="12192000" cy="6094615"/>
          </a:xfrm>
          <a:prstGeom prst="rect">
            <a:avLst/>
          </a:prstGeom>
        </p:spPr>
      </p:pic>
      <p:pic>
        <p:nvPicPr>
          <p:cNvPr id="15" name="PA-1022111" descr="图片包含 红色, 黑暗, 黑色, 桌子&#10;&#10;描述已自动生成"/>
          <p:cNvPicPr>
            <a:picLocks noChangeAspect="1"/>
          </p:cNvPicPr>
          <p:nvPr>
            <p:custDataLst>
              <p:tags r:id="rId3"/>
            </p:custDataLst>
          </p:nvPr>
        </p:nvPicPr>
        <p:blipFill>
          <a:blip r:embed="rId4" cstate="screen"/>
          <a:stretch>
            <a:fillRect/>
          </a:stretch>
        </p:blipFill>
        <p:spPr>
          <a:xfrm>
            <a:off x="0" y="763385"/>
            <a:ext cx="12192000" cy="6094615"/>
          </a:xfrm>
          <a:prstGeom prst="rect">
            <a:avLst/>
          </a:prstGeom>
        </p:spPr>
      </p:pic>
      <p:grpSp>
        <p:nvGrpSpPr>
          <p:cNvPr id="2" name="PA-1022112"/>
          <p:cNvGrpSpPr/>
          <p:nvPr>
            <p:custDataLst>
              <p:tags r:id="rId5"/>
            </p:custDataLst>
          </p:nvPr>
        </p:nvGrpSpPr>
        <p:grpSpPr bwMode="auto">
          <a:xfrm>
            <a:off x="2242336" y="2287113"/>
            <a:ext cx="7679283" cy="375390"/>
            <a:chOff x="0" y="0"/>
            <a:chExt cx="10075" cy="492"/>
          </a:xfrm>
          <a:solidFill>
            <a:srgbClr val="C00000"/>
          </a:solidFill>
        </p:grpSpPr>
        <p:sp>
          <p:nvSpPr>
            <p:cNvPr id="3" name="PA-AutoShape 4"/>
            <p:cNvSpPr>
              <a:spLocks noChangeArrowheads="1"/>
            </p:cNvSpPr>
            <p:nvPr>
              <p:custDataLst>
                <p:tags r:id="rId6"/>
              </p:custDataLst>
            </p:nvPr>
          </p:nvSpPr>
          <p:spPr bwMode="auto">
            <a:xfrm>
              <a:off x="4800" y="0"/>
              <a:ext cx="495" cy="492"/>
            </a:xfrm>
            <a:prstGeom prst="star5">
              <a:avLst/>
            </a:prstGeom>
            <a:grpFill/>
            <a:ln w="9525">
              <a:solidFill>
                <a:srgbClr val="C0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2160" b="0" i="0" u="none" strike="noStrike" kern="0" cap="none" spc="0" normalizeH="0" baseline="0" noProof="0">
                <a:ln>
                  <a:noFill/>
                </a:ln>
                <a:solidFill>
                  <a:prstClr val="black"/>
                </a:solidFill>
                <a:effectLst/>
                <a:uLnTx/>
                <a:uFillTx/>
                <a:cs typeface="+mn-ea"/>
                <a:sym typeface="+mn-lt"/>
              </a:endParaRPr>
            </a:p>
          </p:txBody>
        </p:sp>
        <p:sp>
          <p:nvSpPr>
            <p:cNvPr id="4" name="PA-Line 5"/>
            <p:cNvSpPr>
              <a:spLocks noChangeShapeType="1"/>
            </p:cNvSpPr>
            <p:nvPr>
              <p:custDataLst>
                <p:tags r:id="rId7"/>
              </p:custDataLst>
            </p:nvPr>
          </p:nvSpPr>
          <p:spPr bwMode="auto">
            <a:xfrm flipH="1">
              <a:off x="0" y="281"/>
              <a:ext cx="4747" cy="4"/>
            </a:xfrm>
            <a:prstGeom prst="line">
              <a:avLst/>
            </a:prstGeom>
            <a:grpFill/>
            <a:ln w="19050">
              <a:solidFill>
                <a:srgbClr val="C0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160" b="0" i="0" u="none" strike="noStrike" kern="0" cap="none" spc="0" normalizeH="0" baseline="0" noProof="0">
                <a:ln>
                  <a:noFill/>
                </a:ln>
                <a:solidFill>
                  <a:prstClr val="black"/>
                </a:solidFill>
                <a:effectLst/>
                <a:uLnTx/>
                <a:uFillTx/>
                <a:cs typeface="+mn-ea"/>
                <a:sym typeface="+mn-lt"/>
              </a:endParaRPr>
            </a:p>
          </p:txBody>
        </p:sp>
        <p:sp>
          <p:nvSpPr>
            <p:cNvPr id="5" name="PA-Line 6"/>
            <p:cNvSpPr>
              <a:spLocks noChangeShapeType="1"/>
            </p:cNvSpPr>
            <p:nvPr>
              <p:custDataLst>
                <p:tags r:id="rId8"/>
              </p:custDataLst>
            </p:nvPr>
          </p:nvSpPr>
          <p:spPr bwMode="auto">
            <a:xfrm flipH="1">
              <a:off x="5329" y="281"/>
              <a:ext cx="4747" cy="4"/>
            </a:xfrm>
            <a:prstGeom prst="line">
              <a:avLst/>
            </a:prstGeom>
            <a:grpFill/>
            <a:ln w="19050">
              <a:solidFill>
                <a:srgbClr val="C0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160" b="0" i="0" u="none" strike="noStrike" kern="0" cap="none" spc="0" normalizeH="0" baseline="0" noProof="0">
                <a:ln>
                  <a:noFill/>
                </a:ln>
                <a:solidFill>
                  <a:prstClr val="black"/>
                </a:solidFill>
                <a:effectLst/>
                <a:uLnTx/>
                <a:uFillTx/>
                <a:cs typeface="+mn-ea"/>
                <a:sym typeface="+mn-lt"/>
              </a:endParaRPr>
            </a:p>
          </p:txBody>
        </p:sp>
      </p:grpSp>
      <p:pic>
        <p:nvPicPr>
          <p:cNvPr id="6" name="PA-1022113" descr="田字框"/>
          <p:cNvPicPr>
            <a:picLocks noChangeAspect="1" noChangeArrowheads="1"/>
          </p:cNvPicPr>
          <p:nvPr>
            <p:custDataLst>
              <p:tags r:id="rId9"/>
            </p:custDataLst>
          </p:nvPr>
        </p:nvPicPr>
        <p:blipFill>
          <a:blip r:embed="rId10" cstate="screen"/>
          <a:srcRect/>
          <a:stretch>
            <a:fillRect/>
          </a:stretch>
        </p:blipFill>
        <p:spPr bwMode="auto">
          <a:xfrm>
            <a:off x="4498483" y="1358791"/>
            <a:ext cx="543076" cy="5449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A-1022114" descr="田字框"/>
          <p:cNvPicPr>
            <a:picLocks noChangeAspect="1" noChangeArrowheads="1"/>
          </p:cNvPicPr>
          <p:nvPr>
            <p:custDataLst>
              <p:tags r:id="rId11"/>
            </p:custDataLst>
          </p:nvPr>
        </p:nvPicPr>
        <p:blipFill>
          <a:blip r:embed="rId10" cstate="screen"/>
          <a:srcRect/>
          <a:stretch>
            <a:fillRect/>
          </a:stretch>
        </p:blipFill>
        <p:spPr bwMode="auto">
          <a:xfrm>
            <a:off x="5405515" y="1358791"/>
            <a:ext cx="543076" cy="5449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A-1022115" descr="田字框"/>
          <p:cNvPicPr>
            <a:picLocks noChangeAspect="1" noChangeArrowheads="1"/>
          </p:cNvPicPr>
          <p:nvPr>
            <p:custDataLst>
              <p:tags r:id="rId12"/>
            </p:custDataLst>
          </p:nvPr>
        </p:nvPicPr>
        <p:blipFill>
          <a:blip r:embed="rId10" cstate="screen"/>
          <a:srcRect/>
          <a:stretch>
            <a:fillRect/>
          </a:stretch>
        </p:blipFill>
        <p:spPr bwMode="auto">
          <a:xfrm>
            <a:off x="6278247" y="1358791"/>
            <a:ext cx="543076" cy="5449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A-1022116" descr="田字框"/>
          <p:cNvPicPr>
            <a:picLocks noChangeAspect="1" noChangeArrowheads="1"/>
          </p:cNvPicPr>
          <p:nvPr>
            <p:custDataLst>
              <p:tags r:id="rId13"/>
            </p:custDataLst>
          </p:nvPr>
        </p:nvPicPr>
        <p:blipFill>
          <a:blip r:embed="rId10" cstate="screen"/>
          <a:srcRect/>
          <a:stretch>
            <a:fillRect/>
          </a:stretch>
        </p:blipFill>
        <p:spPr bwMode="auto">
          <a:xfrm>
            <a:off x="7183376" y="1358791"/>
            <a:ext cx="543075" cy="5449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PA-1022117"/>
          <p:cNvSpPr txBox="1">
            <a:spLocks noChangeArrowheads="1"/>
          </p:cNvSpPr>
          <p:nvPr>
            <p:custDataLst>
              <p:tags r:id="rId14"/>
            </p:custDataLst>
          </p:nvPr>
        </p:nvSpPr>
        <p:spPr bwMode="auto">
          <a:xfrm>
            <a:off x="4510297" y="1371174"/>
            <a:ext cx="3227967" cy="5356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500">
                <a:solidFill>
                  <a:schemeClr val="tx1"/>
                </a:solidFill>
                <a:latin typeface="Arial" panose="020B0604020202020204" pitchFamily="34" charset="0"/>
                <a:ea typeface="宋体" panose="02010600030101010101" pitchFamily="2" charset="-122"/>
              </a:defRPr>
            </a:lvl1pPr>
            <a:lvl2pPr marL="742950" indent="-285750">
              <a:defRPr sz="1500">
                <a:solidFill>
                  <a:schemeClr val="tx1"/>
                </a:solidFill>
                <a:latin typeface="Arial" panose="020B0604020202020204" pitchFamily="34" charset="0"/>
                <a:ea typeface="宋体" panose="02010600030101010101" pitchFamily="2" charset="-122"/>
              </a:defRPr>
            </a:lvl2pPr>
            <a:lvl3pPr marL="1143000" indent="-228600">
              <a:defRPr sz="1500">
                <a:solidFill>
                  <a:schemeClr val="tx1"/>
                </a:solidFill>
                <a:latin typeface="Arial" panose="020B0604020202020204" pitchFamily="34" charset="0"/>
                <a:ea typeface="宋体" panose="02010600030101010101" pitchFamily="2" charset="-122"/>
              </a:defRPr>
            </a:lvl3pPr>
            <a:lvl4pPr marL="1600200" indent="-228600">
              <a:defRPr sz="1500">
                <a:solidFill>
                  <a:schemeClr val="tx1"/>
                </a:solidFill>
                <a:latin typeface="Arial" panose="020B0604020202020204" pitchFamily="34" charset="0"/>
                <a:ea typeface="宋体" panose="02010600030101010101" pitchFamily="2" charset="-122"/>
              </a:defRPr>
            </a:lvl4pPr>
            <a:lvl5pPr marL="2057400" indent="-228600">
              <a:defRPr sz="15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9pPr>
          </a:lstStyle>
          <a:p>
            <a:pPr algn="dist">
              <a:buFont typeface="Arial" panose="020B0604020202020204" pitchFamily="34" charset="0"/>
              <a:buNone/>
            </a:pPr>
            <a:r>
              <a:rPr lang="zh-CN" altLang="en-US" sz="2880" dirty="0">
                <a:solidFill>
                  <a:srgbClr val="C00000"/>
                </a:solidFill>
                <a:latin typeface="+mn-lt"/>
                <a:ea typeface="+mn-ea"/>
                <a:cs typeface="+mn-ea"/>
                <a:sym typeface="+mn-lt"/>
              </a:rPr>
              <a:t>第三部分</a:t>
            </a:r>
            <a:endParaRPr lang="zh-CN" altLang="en-US" sz="2880" dirty="0">
              <a:solidFill>
                <a:srgbClr val="C00000"/>
              </a:solidFill>
              <a:latin typeface="+mn-lt"/>
              <a:ea typeface="+mn-ea"/>
              <a:cs typeface="+mn-ea"/>
              <a:sym typeface="+mn-lt"/>
            </a:endParaRPr>
          </a:p>
        </p:txBody>
      </p:sp>
      <p:sp>
        <p:nvSpPr>
          <p:cNvPr id="11" name="PA-1022118"/>
          <p:cNvSpPr txBox="1">
            <a:spLocks noChangeArrowheads="1"/>
          </p:cNvSpPr>
          <p:nvPr>
            <p:custDataLst>
              <p:tags r:id="rId15"/>
            </p:custDataLst>
          </p:nvPr>
        </p:nvSpPr>
        <p:spPr bwMode="auto">
          <a:xfrm>
            <a:off x="1596390" y="2865755"/>
            <a:ext cx="9915525" cy="7505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7113" tIns="43556" rIns="87113" bIns="43556">
            <a:spAutoFit/>
          </a:bodyPr>
          <a:lstStyle>
            <a:lvl1pPr>
              <a:defRPr sz="1500">
                <a:solidFill>
                  <a:schemeClr val="tx1"/>
                </a:solidFill>
                <a:latin typeface="Arial" panose="020B0604020202020204" pitchFamily="34" charset="0"/>
                <a:ea typeface="宋体" panose="02010600030101010101" pitchFamily="2" charset="-122"/>
              </a:defRPr>
            </a:lvl1pPr>
            <a:lvl2pPr marL="742950" indent="-285750">
              <a:defRPr sz="1500">
                <a:solidFill>
                  <a:schemeClr val="tx1"/>
                </a:solidFill>
                <a:latin typeface="Arial" panose="020B0604020202020204" pitchFamily="34" charset="0"/>
                <a:ea typeface="宋体" panose="02010600030101010101" pitchFamily="2" charset="-122"/>
              </a:defRPr>
            </a:lvl2pPr>
            <a:lvl3pPr marL="1143000" indent="-228600">
              <a:defRPr sz="1500">
                <a:solidFill>
                  <a:schemeClr val="tx1"/>
                </a:solidFill>
                <a:latin typeface="Arial" panose="020B0604020202020204" pitchFamily="34" charset="0"/>
                <a:ea typeface="宋体" panose="02010600030101010101" pitchFamily="2" charset="-122"/>
              </a:defRPr>
            </a:lvl3pPr>
            <a:lvl4pPr marL="1600200" indent="-228600">
              <a:defRPr sz="1500">
                <a:solidFill>
                  <a:schemeClr val="tx1"/>
                </a:solidFill>
                <a:latin typeface="Arial" panose="020B0604020202020204" pitchFamily="34" charset="0"/>
                <a:ea typeface="宋体" panose="02010600030101010101" pitchFamily="2" charset="-122"/>
              </a:defRPr>
            </a:lvl4pPr>
            <a:lvl5pPr marL="2057400" indent="-228600">
              <a:defRPr sz="15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9pPr>
          </a:lstStyle>
          <a:p>
            <a:pPr algn="dist">
              <a:buFont typeface="Arial" panose="020B0604020202020204" pitchFamily="34" charset="0"/>
              <a:buNone/>
            </a:pPr>
            <a:r>
              <a:rPr lang="zh-CN" altLang="en-US" sz="4320" b="1" dirty="0">
                <a:solidFill>
                  <a:srgbClr val="C00000"/>
                </a:solidFill>
                <a:latin typeface="+mn-lt"/>
                <a:ea typeface="+mn-ea"/>
                <a:cs typeface="+mn-ea"/>
                <a:sym typeface="+mn-ea"/>
              </a:rPr>
              <a:t>习近平总书记关于劳动教育的重要论述</a:t>
            </a:r>
            <a:endParaRPr lang="zh-CN" altLang="en-US" sz="4320" b="1" dirty="0">
              <a:solidFill>
                <a:srgbClr val="C00000"/>
              </a:solidFill>
              <a:latin typeface="+mn-lt"/>
              <a:ea typeface="+mn-ea"/>
              <a:cs typeface="+mn-ea"/>
              <a:sym typeface="+mn-lt"/>
            </a:endParaRPr>
          </a:p>
        </p:txBody>
      </p:sp>
      <p:pic>
        <p:nvPicPr>
          <p:cNvPr id="13" name="PA-1022120"/>
          <p:cNvPicPr>
            <a:picLocks noChangeAspect="1"/>
          </p:cNvPicPr>
          <p:nvPr>
            <p:custDataLst>
              <p:tags r:id="rId16"/>
            </p:custDataLst>
          </p:nvPr>
        </p:nvPicPr>
        <p:blipFill>
          <a:blip r:embed="rId17"/>
          <a:srcRect/>
          <a:stretch>
            <a:fillRect/>
          </a:stretch>
        </p:blipFill>
        <p:spPr bwMode="auto">
          <a:xfrm>
            <a:off x="10099250" y="746926"/>
            <a:ext cx="14128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41" presetClass="entr" presetSubtype="0" fill="hold" nodeType="afterEffect">
                                  <p:stCondLst>
                                    <p:cond delay="0"/>
                                  </p:stCondLst>
                                  <p:iterate type="lt">
                                    <p:tmPct val="10000"/>
                                  </p:iterate>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p:cTn id="32"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34"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p:tgtEl>
                                          <p:spTgt spid="10">
                                            <p:txEl>
                                              <p:pRg st="0" end="0"/>
                                            </p:txEl>
                                          </p:spTgt>
                                        </p:tgtEl>
                                      </p:cBhvr>
                                    </p:animEffect>
                                  </p:childTnLst>
                                </p:cTn>
                              </p:par>
                            </p:childTnLst>
                          </p:cTn>
                        </p:par>
                        <p:par>
                          <p:cTn id="37" fill="hold">
                            <p:stCondLst>
                              <p:cond delay="3150"/>
                            </p:stCondLst>
                            <p:childTnLst>
                              <p:par>
                                <p:cTn id="38" presetID="41" presetClass="entr" presetSubtype="0" fill="hold" grpId="0" nodeType="afterEffect">
                                  <p:stCondLst>
                                    <p:cond delay="0"/>
                                  </p:stCondLst>
                                  <p:iterate type="lt">
                                    <p:tmPct val="10000"/>
                                  </p:iterate>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11"/>
                                        </p:tgtEl>
                                        <p:attrNameLst>
                                          <p:attrName>ppt_y</p:attrName>
                                        </p:attrNameLst>
                                      </p:cBhvr>
                                      <p:tavLst>
                                        <p:tav tm="0">
                                          <p:val>
                                            <p:strVal val="#ppt_y"/>
                                          </p:val>
                                        </p:tav>
                                        <p:tav tm="100000">
                                          <p:val>
                                            <p:strVal val="#ppt_y"/>
                                          </p:val>
                                        </p:tav>
                                      </p:tavLst>
                                    </p:anim>
                                    <p:anim calcmode="lin" valueType="num">
                                      <p:cBhvr>
                                        <p:cTn id="4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p:tgtEl>
                                          <p:spTgt spid="11"/>
                                        </p:tgtEl>
                                      </p:cBhvr>
                                    </p:animEffect>
                                  </p:childTnLst>
                                </p:cTn>
                              </p:par>
                            </p:childTnLst>
                          </p:cTn>
                        </p:par>
                        <p:par>
                          <p:cTn id="45" fill="hold">
                            <p:stCondLst>
                              <p:cond delay="4449"/>
                            </p:stCondLst>
                            <p:childTnLst>
                              <p:par>
                                <p:cTn id="46" presetID="2" presetClass="entr" presetSubtype="2"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1+#ppt_w/2"/>
                                          </p:val>
                                        </p:tav>
                                        <p:tav tm="100000">
                                          <p:val>
                                            <p:strVal val="#ppt_x"/>
                                          </p:val>
                                        </p:tav>
                                      </p:tavLst>
                                    </p:anim>
                                    <p:anim calcmode="lin" valueType="num">
                                      <p:cBhvr additive="base">
                                        <p:cTn id="4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A-102218"/>
          <p:cNvPicPr>
            <a:picLocks noChangeAspect="1"/>
          </p:cNvPicPr>
          <p:nvPr>
            <p:custDataLst>
              <p:tags r:id="rId1"/>
            </p:custDataLst>
          </p:nvPr>
        </p:nvPicPr>
        <p:blipFill rotWithShape="1">
          <a:blip r:embed="rId2" cstate="screen"/>
          <a:srcRect/>
          <a:stretch>
            <a:fillRect/>
          </a:stretch>
        </p:blipFill>
        <p:spPr>
          <a:xfrm>
            <a:off x="0" y="2153352"/>
            <a:ext cx="2066092" cy="4199222"/>
          </a:xfrm>
          <a:prstGeom prst="rect">
            <a:avLst/>
          </a:prstGeom>
        </p:spPr>
      </p:pic>
      <p:pic>
        <p:nvPicPr>
          <p:cNvPr id="19" name="PA-102219"/>
          <p:cNvPicPr>
            <a:picLocks noChangeAspect="1"/>
          </p:cNvPicPr>
          <p:nvPr>
            <p:custDataLst>
              <p:tags r:id="rId3"/>
            </p:custDataLst>
          </p:nvPr>
        </p:nvPicPr>
        <p:blipFill>
          <a:blip r:embed="rId4" cstate="screen"/>
          <a:stretch>
            <a:fillRect/>
          </a:stretch>
        </p:blipFill>
        <p:spPr>
          <a:xfrm>
            <a:off x="740166" y="345738"/>
            <a:ext cx="2219002" cy="1447175"/>
          </a:xfrm>
          <a:prstGeom prst="rect">
            <a:avLst/>
          </a:prstGeom>
        </p:spPr>
      </p:pic>
      <p:sp>
        <p:nvSpPr>
          <p:cNvPr id="21" name="PA-102220"/>
          <p:cNvSpPr txBox="1"/>
          <p:nvPr>
            <p:custDataLst>
              <p:tags r:id="rId5"/>
            </p:custDataLst>
          </p:nvPr>
        </p:nvSpPr>
        <p:spPr>
          <a:xfrm>
            <a:off x="3670268" y="2483074"/>
            <a:ext cx="830683" cy="1969746"/>
          </a:xfrm>
          <a:prstGeom prst="rect">
            <a:avLst/>
          </a:prstGeom>
          <a:noFill/>
        </p:spPr>
        <p:txBody>
          <a:bodyPr wrap="square" lIns="121898" tIns="60948" rIns="121898" bIns="60948">
            <a:spAutoFit/>
          </a:bodyPr>
          <a:lstStyle/>
          <a:p>
            <a:pPr>
              <a:defRPr/>
            </a:pPr>
            <a:r>
              <a:rPr lang="zh-CN" altLang="en-US" sz="6000" b="1" dirty="0">
                <a:ln w="19050">
                  <a:solidFill>
                    <a:schemeClr val="bg1"/>
                  </a:solidFill>
                </a:ln>
                <a:solidFill>
                  <a:srgbClr val="C00000"/>
                </a:solidFill>
                <a:cs typeface="+mn-ea"/>
                <a:sym typeface="+mn-lt"/>
              </a:rPr>
              <a:t>目</a:t>
            </a:r>
            <a:endParaRPr lang="zh-CN" altLang="en-US" sz="6000" b="1" dirty="0">
              <a:ln w="19050">
                <a:solidFill>
                  <a:schemeClr val="bg1"/>
                </a:solidFill>
              </a:ln>
              <a:solidFill>
                <a:srgbClr val="C00000"/>
              </a:solidFill>
              <a:cs typeface="+mn-ea"/>
              <a:sym typeface="+mn-lt"/>
            </a:endParaRPr>
          </a:p>
          <a:p>
            <a:pPr>
              <a:defRPr/>
            </a:pPr>
            <a:r>
              <a:rPr lang="zh-CN" altLang="en-US" sz="6000" b="1" dirty="0">
                <a:ln w="19050">
                  <a:solidFill>
                    <a:schemeClr val="bg1"/>
                  </a:solidFill>
                </a:ln>
                <a:solidFill>
                  <a:srgbClr val="C00000"/>
                </a:solidFill>
                <a:cs typeface="+mn-ea"/>
                <a:sym typeface="+mn-lt"/>
              </a:rPr>
              <a:t>录</a:t>
            </a:r>
            <a:endParaRPr lang="zh-CN" altLang="en-US" sz="6000" b="1" dirty="0">
              <a:ln w="19050">
                <a:solidFill>
                  <a:schemeClr val="bg1"/>
                </a:solidFill>
              </a:ln>
              <a:solidFill>
                <a:srgbClr val="C00000"/>
              </a:solidFill>
              <a:cs typeface="+mn-ea"/>
              <a:sym typeface="+mn-lt"/>
            </a:endParaRPr>
          </a:p>
        </p:txBody>
      </p:sp>
      <p:grpSp>
        <p:nvGrpSpPr>
          <p:cNvPr id="22" name="PA-102221"/>
          <p:cNvGrpSpPr/>
          <p:nvPr>
            <p:custDataLst>
              <p:tags r:id="rId6"/>
            </p:custDataLst>
          </p:nvPr>
        </p:nvGrpSpPr>
        <p:grpSpPr>
          <a:xfrm>
            <a:off x="5404768" y="1276017"/>
            <a:ext cx="5209812" cy="667745"/>
            <a:chOff x="2032422" y="1866497"/>
            <a:chExt cx="5209812" cy="667745"/>
          </a:xfrm>
        </p:grpSpPr>
        <p:sp>
          <p:nvSpPr>
            <p:cNvPr id="23" name="PA-矩形 22"/>
            <p:cNvSpPr/>
            <p:nvPr>
              <p:custDataLst>
                <p:tags r:id="rId7"/>
              </p:custDataLst>
            </p:nvPr>
          </p:nvSpPr>
          <p:spPr>
            <a:xfrm>
              <a:off x="2032422" y="1866497"/>
              <a:ext cx="5209812" cy="512327"/>
            </a:xfrm>
            <a:prstGeom prst="rect">
              <a:avLst/>
            </a:prstGeom>
            <a:solidFill>
              <a:schemeClr val="bg1"/>
            </a:solidFill>
            <a:ln w="127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1381760"/>
              <a:endParaRPr lang="zh-CN" altLang="en-US" sz="1600" dirty="0">
                <a:solidFill>
                  <a:schemeClr val="tx1">
                    <a:lumMod val="65000"/>
                    <a:lumOff val="35000"/>
                  </a:schemeClr>
                </a:solidFill>
                <a:cs typeface="+mn-ea"/>
                <a:sym typeface="+mn-lt"/>
              </a:endParaRPr>
            </a:p>
          </p:txBody>
        </p:sp>
        <p:sp>
          <p:nvSpPr>
            <p:cNvPr id="24" name="PA-等腰三角形 219"/>
            <p:cNvSpPr/>
            <p:nvPr>
              <p:custDataLst>
                <p:tags r:id="rId8"/>
              </p:custDataLst>
            </p:nvPr>
          </p:nvSpPr>
          <p:spPr>
            <a:xfrm rot="5400000" flipV="1">
              <a:off x="2310310" y="1918417"/>
              <a:ext cx="667742" cy="563908"/>
            </a:xfrm>
            <a:custGeom>
              <a:avLst/>
              <a:gdLst/>
              <a:ahLst/>
              <a:cxnLst/>
              <a:rect l="l" t="t" r="r" b="b"/>
              <a:pathLst>
                <a:path w="563124" h="628267">
                  <a:moveTo>
                    <a:pt x="0" y="3978"/>
                  </a:moveTo>
                  <a:lnTo>
                    <a:pt x="0" y="628267"/>
                  </a:lnTo>
                  <a:lnTo>
                    <a:pt x="303862" y="628267"/>
                  </a:lnTo>
                  <a:lnTo>
                    <a:pt x="447878" y="628267"/>
                  </a:lnTo>
                  <a:lnTo>
                    <a:pt x="559744" y="628267"/>
                  </a:lnTo>
                  <a:lnTo>
                    <a:pt x="476615" y="351159"/>
                  </a:lnTo>
                  <a:lnTo>
                    <a:pt x="563124" y="0"/>
                  </a:lnTo>
                  <a:lnTo>
                    <a:pt x="352994" y="0"/>
                  </a:lnTo>
                  <a:lnTo>
                    <a:pt x="353974" y="3978"/>
                  </a:lnTo>
                  <a:close/>
                </a:path>
              </a:pathLst>
            </a:custGeom>
            <a:solidFill>
              <a:srgbClr val="C0000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1"/>
                </a:solidFill>
                <a:cs typeface="+mn-ea"/>
                <a:sym typeface="+mn-lt"/>
              </a:endParaRPr>
            </a:p>
          </p:txBody>
        </p:sp>
        <p:sp>
          <p:nvSpPr>
            <p:cNvPr id="25" name="PA-标题 4"/>
            <p:cNvSpPr txBox="1"/>
            <p:nvPr>
              <p:custDataLst>
                <p:tags r:id="rId9"/>
              </p:custDataLst>
            </p:nvPr>
          </p:nvSpPr>
          <p:spPr>
            <a:xfrm>
              <a:off x="2308887" y="1871066"/>
              <a:ext cx="663209" cy="51232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0000"/>
                </a:lnSpc>
                <a:defRPr/>
              </a:pPr>
              <a:r>
                <a:rPr lang="en-US" altLang="zh-CN" sz="2800" kern="0" dirty="0">
                  <a:gradFill>
                    <a:gsLst>
                      <a:gs pos="0">
                        <a:prstClr val="white"/>
                      </a:gs>
                      <a:gs pos="100000">
                        <a:srgbClr val="FFFF00"/>
                      </a:gs>
                    </a:gsLst>
                    <a:lin ang="5400000" scaled="1"/>
                  </a:gradFill>
                  <a:latin typeface="+mn-lt"/>
                  <a:ea typeface="+mn-ea"/>
                  <a:cs typeface="+mn-ea"/>
                  <a:sym typeface="+mn-lt"/>
                </a:rPr>
                <a:t>   01</a:t>
              </a:r>
              <a:endParaRPr lang="zh-CN" altLang="en-US" sz="2800" kern="0" dirty="0">
                <a:gradFill>
                  <a:gsLst>
                    <a:gs pos="0">
                      <a:prstClr val="white"/>
                    </a:gs>
                    <a:gs pos="100000">
                      <a:srgbClr val="FFFF00"/>
                    </a:gs>
                  </a:gsLst>
                  <a:lin ang="5400000" scaled="1"/>
                </a:gradFill>
                <a:latin typeface="+mn-lt"/>
                <a:ea typeface="+mn-ea"/>
                <a:cs typeface="+mn-ea"/>
                <a:sym typeface="+mn-lt"/>
              </a:endParaRPr>
            </a:p>
            <a:p>
              <a:pPr>
                <a:lnSpc>
                  <a:spcPct val="110000"/>
                </a:lnSpc>
                <a:defRPr/>
              </a:pPr>
              <a:endParaRPr lang="en-US" altLang="zh-CN" sz="2800" kern="0" dirty="0">
                <a:gradFill>
                  <a:gsLst>
                    <a:gs pos="0">
                      <a:prstClr val="white"/>
                    </a:gs>
                    <a:gs pos="100000">
                      <a:srgbClr val="FFFF00"/>
                    </a:gs>
                  </a:gsLst>
                  <a:lin ang="5400000" scaled="1"/>
                </a:gradFill>
                <a:latin typeface="+mn-lt"/>
                <a:ea typeface="+mn-ea"/>
                <a:cs typeface="+mn-ea"/>
                <a:sym typeface="+mn-lt"/>
              </a:endParaRPr>
            </a:p>
          </p:txBody>
        </p:sp>
        <p:sp>
          <p:nvSpPr>
            <p:cNvPr id="26" name="PA-矩形 25"/>
            <p:cNvSpPr/>
            <p:nvPr>
              <p:custDataLst>
                <p:tags r:id="rId10"/>
              </p:custDataLst>
            </p:nvPr>
          </p:nvSpPr>
          <p:spPr>
            <a:xfrm>
              <a:off x="3025437" y="1891827"/>
              <a:ext cx="4084824" cy="398780"/>
            </a:xfrm>
            <a:prstGeom prst="rect">
              <a:avLst/>
            </a:prstGeom>
          </p:spPr>
          <p:txBody>
            <a:bodyPr wrap="square">
              <a:spAutoFit/>
            </a:bodyPr>
            <a:lstStyle/>
            <a:p>
              <a:r>
                <a:rPr kumimoji="1" lang="zh-CN" altLang="en-US" sz="2000" b="1" dirty="0">
                  <a:solidFill>
                    <a:srgbClr val="C00000"/>
                  </a:solidFill>
                  <a:cs typeface="+mn-ea"/>
                  <a:sym typeface="+mn-lt"/>
                </a:rPr>
                <a:t>劳动认知</a:t>
              </a:r>
              <a:endParaRPr kumimoji="1" lang="zh-CN" altLang="en-US" sz="2000" b="1" dirty="0">
                <a:solidFill>
                  <a:srgbClr val="C00000"/>
                </a:solidFill>
                <a:cs typeface="+mn-ea"/>
                <a:sym typeface="+mn-lt"/>
              </a:endParaRPr>
            </a:p>
          </p:txBody>
        </p:sp>
      </p:grpSp>
      <p:grpSp>
        <p:nvGrpSpPr>
          <p:cNvPr id="27" name="PA-102222"/>
          <p:cNvGrpSpPr/>
          <p:nvPr>
            <p:custDataLst>
              <p:tags r:id="rId11"/>
            </p:custDataLst>
          </p:nvPr>
        </p:nvGrpSpPr>
        <p:grpSpPr>
          <a:xfrm>
            <a:off x="5404768" y="2221929"/>
            <a:ext cx="5209813" cy="667745"/>
            <a:chOff x="2032423" y="2822734"/>
            <a:chExt cx="5209813" cy="667745"/>
          </a:xfrm>
        </p:grpSpPr>
        <p:grpSp>
          <p:nvGrpSpPr>
            <p:cNvPr id="28" name="组合 35"/>
            <p:cNvGrpSpPr/>
            <p:nvPr/>
          </p:nvGrpSpPr>
          <p:grpSpPr>
            <a:xfrm>
              <a:off x="2032423" y="2822734"/>
              <a:ext cx="5209812" cy="667745"/>
              <a:chOff x="3779912" y="971744"/>
              <a:chExt cx="3777870" cy="484037"/>
            </a:xfrm>
          </p:grpSpPr>
          <p:sp>
            <p:nvSpPr>
              <p:cNvPr id="30" name="PA-矩形 29"/>
              <p:cNvSpPr/>
              <p:nvPr>
                <p:custDataLst>
                  <p:tags r:id="rId12"/>
                </p:custDataLst>
              </p:nvPr>
            </p:nvSpPr>
            <p:spPr>
              <a:xfrm>
                <a:off x="3779912" y="971744"/>
                <a:ext cx="3777870" cy="371377"/>
              </a:xfrm>
              <a:prstGeom prst="rect">
                <a:avLst/>
              </a:prstGeom>
              <a:solidFill>
                <a:schemeClr val="bg1"/>
              </a:solidFill>
              <a:ln w="127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1381760"/>
                <a:endParaRPr lang="zh-CN" altLang="en-US" sz="1600" dirty="0">
                  <a:solidFill>
                    <a:schemeClr val="tx1">
                      <a:lumMod val="65000"/>
                      <a:lumOff val="35000"/>
                    </a:schemeClr>
                  </a:solidFill>
                  <a:cs typeface="+mn-ea"/>
                  <a:sym typeface="+mn-lt"/>
                </a:endParaRPr>
              </a:p>
            </p:txBody>
          </p:sp>
          <p:sp>
            <p:nvSpPr>
              <p:cNvPr id="31" name="PA-等腰三角形 219"/>
              <p:cNvSpPr/>
              <p:nvPr>
                <p:custDataLst>
                  <p:tags r:id="rId13"/>
                </p:custDataLst>
              </p:nvPr>
            </p:nvSpPr>
            <p:spPr>
              <a:xfrm rot="5400000" flipV="1">
                <a:off x="3981509" y="1009306"/>
                <a:ext cx="484035" cy="408915"/>
              </a:xfrm>
              <a:custGeom>
                <a:avLst/>
                <a:gdLst/>
                <a:ahLst/>
                <a:cxnLst/>
                <a:rect l="l" t="t" r="r" b="b"/>
                <a:pathLst>
                  <a:path w="563124" h="628267">
                    <a:moveTo>
                      <a:pt x="0" y="3978"/>
                    </a:moveTo>
                    <a:lnTo>
                      <a:pt x="0" y="628267"/>
                    </a:lnTo>
                    <a:lnTo>
                      <a:pt x="303862" y="628267"/>
                    </a:lnTo>
                    <a:lnTo>
                      <a:pt x="447878" y="628267"/>
                    </a:lnTo>
                    <a:lnTo>
                      <a:pt x="559744" y="628267"/>
                    </a:lnTo>
                    <a:lnTo>
                      <a:pt x="476615" y="351159"/>
                    </a:lnTo>
                    <a:lnTo>
                      <a:pt x="563124" y="0"/>
                    </a:lnTo>
                    <a:lnTo>
                      <a:pt x="352994" y="0"/>
                    </a:lnTo>
                    <a:lnTo>
                      <a:pt x="353974" y="3978"/>
                    </a:lnTo>
                    <a:close/>
                  </a:path>
                </a:pathLst>
              </a:custGeom>
              <a:solidFill>
                <a:srgbClr val="C0000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1"/>
                  </a:solidFill>
                  <a:cs typeface="+mn-ea"/>
                  <a:sym typeface="+mn-lt"/>
                </a:endParaRPr>
              </a:p>
            </p:txBody>
          </p:sp>
          <p:sp>
            <p:nvSpPr>
              <p:cNvPr id="32" name="PA-标题 4"/>
              <p:cNvSpPr txBox="1"/>
              <p:nvPr>
                <p:custDataLst>
                  <p:tags r:id="rId14"/>
                </p:custDataLst>
              </p:nvPr>
            </p:nvSpPr>
            <p:spPr>
              <a:xfrm>
                <a:off x="3979000" y="975056"/>
                <a:ext cx="480923" cy="37137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kern="0" dirty="0">
                    <a:gradFill>
                      <a:gsLst>
                        <a:gs pos="0">
                          <a:prstClr val="white"/>
                        </a:gs>
                        <a:gs pos="100000">
                          <a:srgbClr val="FFFF00"/>
                        </a:gs>
                      </a:gsLst>
                      <a:lin ang="5400000" scaled="1"/>
                    </a:gradFill>
                    <a:latin typeface="+mn-lt"/>
                    <a:ea typeface="+mn-ea"/>
                    <a:cs typeface="+mn-ea"/>
                    <a:sym typeface="+mn-lt"/>
                  </a:rPr>
                  <a:t>   02</a:t>
                </a:r>
                <a:endParaRPr lang="zh-CN" altLang="en-US" sz="2800" kern="0" dirty="0">
                  <a:gradFill>
                    <a:gsLst>
                      <a:gs pos="0">
                        <a:prstClr val="white"/>
                      </a:gs>
                      <a:gs pos="100000">
                        <a:srgbClr val="FFFF00"/>
                      </a:gs>
                    </a:gsLst>
                    <a:lin ang="5400000" scaled="1"/>
                  </a:gradFill>
                  <a:latin typeface="+mn-lt"/>
                  <a:ea typeface="+mn-ea"/>
                  <a:cs typeface="+mn-ea"/>
                  <a:sym typeface="+mn-lt"/>
                </a:endParaRPr>
              </a:p>
              <a:p>
                <a:endParaRPr lang="en-US" altLang="zh-CN" sz="2800" kern="0" dirty="0">
                  <a:gradFill>
                    <a:gsLst>
                      <a:gs pos="0">
                        <a:prstClr val="white"/>
                      </a:gs>
                      <a:gs pos="100000">
                        <a:srgbClr val="FFFF00"/>
                      </a:gs>
                    </a:gsLst>
                    <a:lin ang="5400000" scaled="1"/>
                  </a:gradFill>
                  <a:latin typeface="+mn-lt"/>
                  <a:ea typeface="+mn-ea"/>
                  <a:cs typeface="+mn-ea"/>
                  <a:sym typeface="+mn-lt"/>
                </a:endParaRPr>
              </a:p>
            </p:txBody>
          </p:sp>
        </p:grpSp>
        <p:sp>
          <p:nvSpPr>
            <p:cNvPr id="29" name="PA-矩形 28"/>
            <p:cNvSpPr/>
            <p:nvPr>
              <p:custDataLst>
                <p:tags r:id="rId15"/>
              </p:custDataLst>
            </p:nvPr>
          </p:nvSpPr>
          <p:spPr>
            <a:xfrm>
              <a:off x="3025438" y="2848064"/>
              <a:ext cx="4216798" cy="398780"/>
            </a:xfrm>
            <a:prstGeom prst="rect">
              <a:avLst/>
            </a:prstGeom>
          </p:spPr>
          <p:txBody>
            <a:bodyPr wrap="square">
              <a:spAutoFit/>
            </a:bodyPr>
            <a:lstStyle/>
            <a:p>
              <a:r>
                <a:rPr kumimoji="1" lang="zh-CN" altLang="en-US" sz="2000" b="1" dirty="0">
                  <a:solidFill>
                    <a:srgbClr val="C00000"/>
                  </a:solidFill>
                  <a:cs typeface="+mn-ea"/>
                  <a:sym typeface="+mn-lt"/>
                </a:rPr>
                <a:t>马克思主义劳动观的基本内容</a:t>
              </a:r>
              <a:endParaRPr kumimoji="1" lang="zh-CN" altLang="en-US" sz="2000" b="1" dirty="0">
                <a:solidFill>
                  <a:srgbClr val="C00000"/>
                </a:solidFill>
                <a:cs typeface="+mn-ea"/>
                <a:sym typeface="+mn-lt"/>
              </a:endParaRPr>
            </a:p>
          </p:txBody>
        </p:sp>
      </p:grpSp>
      <p:grpSp>
        <p:nvGrpSpPr>
          <p:cNvPr id="33" name="PA-102223"/>
          <p:cNvGrpSpPr/>
          <p:nvPr>
            <p:custDataLst>
              <p:tags r:id="rId16"/>
            </p:custDataLst>
          </p:nvPr>
        </p:nvGrpSpPr>
        <p:grpSpPr>
          <a:xfrm>
            <a:off x="5404768" y="3167841"/>
            <a:ext cx="5347259" cy="1054181"/>
            <a:chOff x="2066908" y="3834286"/>
            <a:chExt cx="5347259" cy="1054181"/>
          </a:xfrm>
        </p:grpSpPr>
        <p:grpSp>
          <p:nvGrpSpPr>
            <p:cNvPr id="34" name="组合 41"/>
            <p:cNvGrpSpPr/>
            <p:nvPr/>
          </p:nvGrpSpPr>
          <p:grpSpPr>
            <a:xfrm>
              <a:off x="2066908" y="3834286"/>
              <a:ext cx="5209812" cy="667745"/>
              <a:chOff x="3779912" y="971744"/>
              <a:chExt cx="3777870" cy="484037"/>
            </a:xfrm>
          </p:grpSpPr>
          <p:sp>
            <p:nvSpPr>
              <p:cNvPr id="36" name="PA-矩形 35"/>
              <p:cNvSpPr/>
              <p:nvPr>
                <p:custDataLst>
                  <p:tags r:id="rId17"/>
                </p:custDataLst>
              </p:nvPr>
            </p:nvSpPr>
            <p:spPr>
              <a:xfrm>
                <a:off x="3779912" y="971744"/>
                <a:ext cx="3777870" cy="371377"/>
              </a:xfrm>
              <a:prstGeom prst="rect">
                <a:avLst/>
              </a:prstGeom>
              <a:solidFill>
                <a:schemeClr val="bg1"/>
              </a:solidFill>
              <a:ln w="127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1381760"/>
                <a:endParaRPr lang="zh-CN" altLang="en-US" sz="1600" dirty="0">
                  <a:solidFill>
                    <a:schemeClr val="tx1">
                      <a:lumMod val="65000"/>
                      <a:lumOff val="35000"/>
                    </a:schemeClr>
                  </a:solidFill>
                  <a:cs typeface="+mn-ea"/>
                  <a:sym typeface="+mn-lt"/>
                </a:endParaRPr>
              </a:p>
            </p:txBody>
          </p:sp>
          <p:sp>
            <p:nvSpPr>
              <p:cNvPr id="37" name="PA-等腰三角形 219"/>
              <p:cNvSpPr/>
              <p:nvPr>
                <p:custDataLst>
                  <p:tags r:id="rId18"/>
                </p:custDataLst>
              </p:nvPr>
            </p:nvSpPr>
            <p:spPr>
              <a:xfrm rot="5400000" flipV="1">
                <a:off x="3981509" y="1009306"/>
                <a:ext cx="484035" cy="408915"/>
              </a:xfrm>
              <a:custGeom>
                <a:avLst/>
                <a:gdLst/>
                <a:ahLst/>
                <a:cxnLst/>
                <a:rect l="l" t="t" r="r" b="b"/>
                <a:pathLst>
                  <a:path w="563124" h="628267">
                    <a:moveTo>
                      <a:pt x="0" y="3978"/>
                    </a:moveTo>
                    <a:lnTo>
                      <a:pt x="0" y="628267"/>
                    </a:lnTo>
                    <a:lnTo>
                      <a:pt x="303862" y="628267"/>
                    </a:lnTo>
                    <a:lnTo>
                      <a:pt x="447878" y="628267"/>
                    </a:lnTo>
                    <a:lnTo>
                      <a:pt x="559744" y="628267"/>
                    </a:lnTo>
                    <a:lnTo>
                      <a:pt x="476615" y="351159"/>
                    </a:lnTo>
                    <a:lnTo>
                      <a:pt x="563124" y="0"/>
                    </a:lnTo>
                    <a:lnTo>
                      <a:pt x="352994" y="0"/>
                    </a:lnTo>
                    <a:lnTo>
                      <a:pt x="353974" y="3978"/>
                    </a:lnTo>
                    <a:close/>
                  </a:path>
                </a:pathLst>
              </a:custGeom>
              <a:solidFill>
                <a:srgbClr val="C0000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1"/>
                  </a:solidFill>
                  <a:cs typeface="+mn-ea"/>
                  <a:sym typeface="+mn-lt"/>
                </a:endParaRPr>
              </a:p>
            </p:txBody>
          </p:sp>
          <p:sp>
            <p:nvSpPr>
              <p:cNvPr id="38" name="PA-标题 4"/>
              <p:cNvSpPr txBox="1"/>
              <p:nvPr>
                <p:custDataLst>
                  <p:tags r:id="rId19"/>
                </p:custDataLst>
              </p:nvPr>
            </p:nvSpPr>
            <p:spPr>
              <a:xfrm>
                <a:off x="3966513" y="971744"/>
                <a:ext cx="480923" cy="37137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kern="0" dirty="0">
                    <a:gradFill>
                      <a:gsLst>
                        <a:gs pos="0">
                          <a:prstClr val="white"/>
                        </a:gs>
                        <a:gs pos="100000">
                          <a:srgbClr val="FFFF00"/>
                        </a:gs>
                      </a:gsLst>
                      <a:lin ang="5400000" scaled="1"/>
                    </a:gradFill>
                    <a:latin typeface="+mn-lt"/>
                    <a:ea typeface="+mn-ea"/>
                    <a:cs typeface="+mn-ea"/>
                    <a:sym typeface="+mn-lt"/>
                  </a:rPr>
                  <a:t>   03</a:t>
                </a:r>
                <a:endParaRPr lang="zh-CN" altLang="en-US" sz="2800" kern="0" dirty="0">
                  <a:gradFill>
                    <a:gsLst>
                      <a:gs pos="0">
                        <a:prstClr val="white"/>
                      </a:gs>
                      <a:gs pos="100000">
                        <a:srgbClr val="FFFF00"/>
                      </a:gs>
                    </a:gsLst>
                    <a:lin ang="5400000" scaled="1"/>
                  </a:gradFill>
                  <a:latin typeface="+mn-lt"/>
                  <a:ea typeface="+mn-ea"/>
                  <a:cs typeface="+mn-ea"/>
                  <a:sym typeface="+mn-lt"/>
                </a:endParaRPr>
              </a:p>
              <a:p>
                <a:endParaRPr lang="en-US" altLang="zh-CN" sz="2800" kern="0" dirty="0">
                  <a:gradFill>
                    <a:gsLst>
                      <a:gs pos="0">
                        <a:prstClr val="white"/>
                      </a:gs>
                      <a:gs pos="100000">
                        <a:srgbClr val="FFFF00"/>
                      </a:gs>
                    </a:gsLst>
                    <a:lin ang="5400000" scaled="1"/>
                  </a:gradFill>
                  <a:latin typeface="+mn-lt"/>
                  <a:ea typeface="+mn-ea"/>
                  <a:cs typeface="+mn-ea"/>
                  <a:sym typeface="+mn-lt"/>
                </a:endParaRPr>
              </a:p>
            </p:txBody>
          </p:sp>
        </p:grpSp>
        <p:sp>
          <p:nvSpPr>
            <p:cNvPr id="35" name="PA-矩形 34"/>
            <p:cNvSpPr/>
            <p:nvPr>
              <p:custDataLst>
                <p:tags r:id="rId20"/>
              </p:custDataLst>
            </p:nvPr>
          </p:nvSpPr>
          <p:spPr>
            <a:xfrm>
              <a:off x="3006582" y="3873737"/>
              <a:ext cx="4407585" cy="1014730"/>
            </a:xfrm>
            <a:prstGeom prst="rect">
              <a:avLst/>
            </a:prstGeom>
          </p:spPr>
          <p:txBody>
            <a:bodyPr wrap="square">
              <a:spAutoFit/>
            </a:bodyPr>
            <a:lstStyle/>
            <a:p>
              <a:r>
                <a:rPr kumimoji="1" lang="zh-CN" altLang="en-US" sz="2000" b="1" dirty="0">
                  <a:solidFill>
                    <a:srgbClr val="C00000"/>
                  </a:solidFill>
                  <a:cs typeface="+mn-ea"/>
                  <a:sym typeface="+mn-ea"/>
                </a:rPr>
                <a:t>习近平总书记关于劳动教育的重要论述</a:t>
              </a:r>
              <a:endParaRPr lang="zh-CN" altLang="en-US" sz="2000"/>
            </a:p>
            <a:p>
              <a:endParaRPr kumimoji="1" lang="zh-CN" altLang="en-US" sz="2000" b="1" dirty="0">
                <a:solidFill>
                  <a:srgbClr val="C00000"/>
                </a:solidFill>
                <a:cs typeface="+mn-ea"/>
                <a:sym typeface="+mn-lt"/>
              </a:endParaRPr>
            </a:p>
          </p:txBody>
        </p:sp>
      </p:grpSp>
      <p:pic>
        <p:nvPicPr>
          <p:cNvPr id="39" name="PA-102224"/>
          <p:cNvPicPr>
            <a:picLocks noChangeAspect="1"/>
          </p:cNvPicPr>
          <p:nvPr>
            <p:custDataLst>
              <p:tags r:id="rId21"/>
            </p:custDataLst>
          </p:nvPr>
        </p:nvPicPr>
        <p:blipFill rotWithShape="1">
          <a:blip r:embed="rId22" cstate="screen"/>
          <a:srcRect/>
          <a:stretch>
            <a:fillRect/>
          </a:stretch>
        </p:blipFill>
        <p:spPr>
          <a:xfrm>
            <a:off x="3171257" y="730613"/>
            <a:ext cx="1734500" cy="1785080"/>
          </a:xfrm>
          <a:prstGeom prst="rect">
            <a:avLst/>
          </a:prstGeom>
        </p:spPr>
      </p:pic>
      <p:pic>
        <p:nvPicPr>
          <p:cNvPr id="41" name="PA-102225"/>
          <p:cNvPicPr>
            <a:picLocks noChangeAspect="1"/>
          </p:cNvPicPr>
          <p:nvPr>
            <p:custDataLst>
              <p:tags r:id="rId23"/>
            </p:custDataLst>
          </p:nvPr>
        </p:nvPicPr>
        <p:blipFill rotWithShape="1">
          <a:blip r:embed="rId24" cstate="screen"/>
          <a:srcRect/>
          <a:stretch>
            <a:fillRect/>
          </a:stretch>
        </p:blipFill>
        <p:spPr>
          <a:xfrm>
            <a:off x="3286894" y="5370760"/>
            <a:ext cx="6350697" cy="1368152"/>
          </a:xfrm>
          <a:prstGeom prst="rect">
            <a:avLst/>
          </a:prstGeom>
        </p:spPr>
      </p:pic>
      <p:pic>
        <p:nvPicPr>
          <p:cNvPr id="43" name="PA-102226" descr="图片包含 游戏机, 红色, 桌子&#10;&#10;描述已自动生成"/>
          <p:cNvPicPr>
            <a:picLocks noChangeAspect="1"/>
          </p:cNvPicPr>
          <p:nvPr>
            <p:custDataLst>
              <p:tags r:id="rId25"/>
            </p:custDataLst>
          </p:nvPr>
        </p:nvPicPr>
        <p:blipFill rotWithShape="1">
          <a:blip r:embed="rId26" cstate="screen"/>
          <a:srcRect/>
          <a:stretch>
            <a:fillRect/>
          </a:stretch>
        </p:blipFill>
        <p:spPr>
          <a:xfrm flipH="1">
            <a:off x="0" y="4571908"/>
            <a:ext cx="12192000" cy="2286092"/>
          </a:xfrm>
          <a:prstGeom prst="rect">
            <a:avLst/>
          </a:prstGeom>
        </p:spPr>
      </p:pic>
      <p:grpSp>
        <p:nvGrpSpPr>
          <p:cNvPr id="44" name="PA-102227"/>
          <p:cNvGrpSpPr/>
          <p:nvPr>
            <p:custDataLst>
              <p:tags r:id="rId27"/>
            </p:custDataLst>
          </p:nvPr>
        </p:nvGrpSpPr>
        <p:grpSpPr>
          <a:xfrm>
            <a:off x="5404768" y="4113753"/>
            <a:ext cx="5400599" cy="667745"/>
            <a:chOff x="2032422" y="1866497"/>
            <a:chExt cx="5400599" cy="667745"/>
          </a:xfrm>
        </p:grpSpPr>
        <p:sp>
          <p:nvSpPr>
            <p:cNvPr id="45" name="PA-矩形 44"/>
            <p:cNvSpPr/>
            <p:nvPr>
              <p:custDataLst>
                <p:tags r:id="rId28"/>
              </p:custDataLst>
            </p:nvPr>
          </p:nvSpPr>
          <p:spPr>
            <a:xfrm>
              <a:off x="2032422" y="1866497"/>
              <a:ext cx="5209813" cy="512327"/>
            </a:xfrm>
            <a:prstGeom prst="rect">
              <a:avLst/>
            </a:prstGeom>
            <a:solidFill>
              <a:schemeClr val="bg1"/>
            </a:solidFill>
            <a:ln w="127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1381760"/>
              <a:endParaRPr lang="zh-CN" altLang="en-US" sz="1600" dirty="0">
                <a:solidFill>
                  <a:schemeClr val="tx1">
                    <a:lumMod val="65000"/>
                    <a:lumOff val="35000"/>
                  </a:schemeClr>
                </a:solidFill>
                <a:cs typeface="+mn-ea"/>
                <a:sym typeface="+mn-lt"/>
              </a:endParaRPr>
            </a:p>
          </p:txBody>
        </p:sp>
        <p:sp>
          <p:nvSpPr>
            <p:cNvPr id="46" name="PA-等腰三角形 219"/>
            <p:cNvSpPr/>
            <p:nvPr>
              <p:custDataLst>
                <p:tags r:id="rId29"/>
              </p:custDataLst>
            </p:nvPr>
          </p:nvSpPr>
          <p:spPr>
            <a:xfrm rot="5400000" flipV="1">
              <a:off x="2310310" y="1918417"/>
              <a:ext cx="667742" cy="563908"/>
            </a:xfrm>
            <a:custGeom>
              <a:avLst/>
              <a:gdLst/>
              <a:ahLst/>
              <a:cxnLst/>
              <a:rect l="l" t="t" r="r" b="b"/>
              <a:pathLst>
                <a:path w="563124" h="628267">
                  <a:moveTo>
                    <a:pt x="0" y="3978"/>
                  </a:moveTo>
                  <a:lnTo>
                    <a:pt x="0" y="628267"/>
                  </a:lnTo>
                  <a:lnTo>
                    <a:pt x="303862" y="628267"/>
                  </a:lnTo>
                  <a:lnTo>
                    <a:pt x="447878" y="628267"/>
                  </a:lnTo>
                  <a:lnTo>
                    <a:pt x="559744" y="628267"/>
                  </a:lnTo>
                  <a:lnTo>
                    <a:pt x="476615" y="351159"/>
                  </a:lnTo>
                  <a:lnTo>
                    <a:pt x="563124" y="0"/>
                  </a:lnTo>
                  <a:lnTo>
                    <a:pt x="352994" y="0"/>
                  </a:lnTo>
                  <a:lnTo>
                    <a:pt x="353974" y="3978"/>
                  </a:lnTo>
                  <a:close/>
                </a:path>
              </a:pathLst>
            </a:custGeom>
            <a:solidFill>
              <a:srgbClr val="C0000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1"/>
                </a:solidFill>
                <a:cs typeface="+mn-ea"/>
                <a:sym typeface="+mn-lt"/>
              </a:endParaRPr>
            </a:p>
          </p:txBody>
        </p:sp>
        <p:sp>
          <p:nvSpPr>
            <p:cNvPr id="47" name="PA-标题 4"/>
            <p:cNvSpPr txBox="1"/>
            <p:nvPr>
              <p:custDataLst>
                <p:tags r:id="rId30"/>
              </p:custDataLst>
            </p:nvPr>
          </p:nvSpPr>
          <p:spPr>
            <a:xfrm>
              <a:off x="2306971" y="1874855"/>
              <a:ext cx="663209" cy="51232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kern="0" dirty="0">
                  <a:gradFill>
                    <a:gsLst>
                      <a:gs pos="0">
                        <a:prstClr val="white"/>
                      </a:gs>
                      <a:gs pos="100000">
                        <a:srgbClr val="FFFF00"/>
                      </a:gs>
                    </a:gsLst>
                    <a:lin ang="5400000" scaled="1"/>
                  </a:gradFill>
                  <a:latin typeface="+mn-lt"/>
                  <a:ea typeface="+mn-ea"/>
                  <a:cs typeface="+mn-ea"/>
                  <a:sym typeface="+mn-lt"/>
                </a:rPr>
                <a:t>   04</a:t>
              </a:r>
              <a:endParaRPr lang="zh-CN" altLang="en-US" sz="2800" kern="0" dirty="0">
                <a:gradFill>
                  <a:gsLst>
                    <a:gs pos="0">
                      <a:prstClr val="white"/>
                    </a:gs>
                    <a:gs pos="100000">
                      <a:srgbClr val="FFFF00"/>
                    </a:gs>
                  </a:gsLst>
                  <a:lin ang="5400000" scaled="1"/>
                </a:gradFill>
                <a:latin typeface="+mn-lt"/>
                <a:ea typeface="+mn-ea"/>
                <a:cs typeface="+mn-ea"/>
                <a:sym typeface="+mn-lt"/>
              </a:endParaRPr>
            </a:p>
            <a:p>
              <a:endParaRPr lang="en-US" altLang="zh-CN" sz="2800" kern="0" dirty="0">
                <a:gradFill>
                  <a:gsLst>
                    <a:gs pos="0">
                      <a:prstClr val="white"/>
                    </a:gs>
                    <a:gs pos="100000">
                      <a:srgbClr val="FFFF00"/>
                    </a:gs>
                  </a:gsLst>
                  <a:lin ang="5400000" scaled="1"/>
                </a:gradFill>
                <a:latin typeface="+mn-lt"/>
                <a:ea typeface="+mn-ea"/>
                <a:cs typeface="+mn-ea"/>
                <a:sym typeface="+mn-lt"/>
              </a:endParaRPr>
            </a:p>
          </p:txBody>
        </p:sp>
        <p:sp>
          <p:nvSpPr>
            <p:cNvPr id="48" name="PA-矩形 47"/>
            <p:cNvSpPr/>
            <p:nvPr>
              <p:custDataLst>
                <p:tags r:id="rId31"/>
              </p:custDataLst>
            </p:nvPr>
          </p:nvSpPr>
          <p:spPr>
            <a:xfrm>
              <a:off x="3025436" y="1918782"/>
              <a:ext cx="4407585" cy="383540"/>
            </a:xfrm>
            <a:prstGeom prst="rect">
              <a:avLst/>
            </a:prstGeom>
          </p:spPr>
          <p:txBody>
            <a:bodyPr wrap="square">
              <a:spAutoFit/>
            </a:bodyPr>
            <a:lstStyle/>
            <a:p>
              <a:r>
                <a:rPr kumimoji="1" lang="zh-CN" altLang="en-US" sz="1900" b="1" dirty="0">
                  <a:solidFill>
                    <a:srgbClr val="C00000"/>
                  </a:solidFill>
                  <a:cs typeface="+mn-ea"/>
                  <a:sym typeface="+mn-lt"/>
                </a:rPr>
                <a:t>成为新时代的劳动者</a:t>
              </a:r>
              <a:endParaRPr kumimoji="1" lang="zh-CN" altLang="en-US" sz="1900" b="1" dirty="0">
                <a:solidFill>
                  <a:srgbClr val="C00000"/>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p:stCondLst>
                              <p:cond delay="1500"/>
                            </p:stCondLst>
                            <p:childTnLst>
                              <p:par>
                                <p:cTn id="15" presetID="16" presetClass="entr" presetSubtype="37" fill="hold" nodeType="afterEffect">
                                  <p:stCondLst>
                                    <p:cond delay="0"/>
                                  </p:stCondLst>
                                  <p:iterate type="lt">
                                    <p:tmPct val="0"/>
                                  </p:iterate>
                                  <p:childTnLst>
                                    <p:set>
                                      <p:cBhvr>
                                        <p:cTn id="16" dur="1" fill="hold">
                                          <p:stCondLst>
                                            <p:cond delay="0"/>
                                          </p:stCondLst>
                                        </p:cTn>
                                        <p:tgtEl>
                                          <p:spTgt spid="21"/>
                                        </p:tgtEl>
                                        <p:attrNameLst>
                                          <p:attrName>style.visibility</p:attrName>
                                        </p:attrNameLst>
                                      </p:cBhvr>
                                      <p:to>
                                        <p:strVal val="visible"/>
                                      </p:to>
                                    </p:set>
                                    <p:animEffect transition="in" filter="barn(outVertical)">
                                      <p:cBhvr>
                                        <p:cTn id="17" dur="250"/>
                                        <p:tgtEl>
                                          <p:spTgt spid="21"/>
                                        </p:tgtEl>
                                      </p:cBhvr>
                                    </p:animEffect>
                                  </p:childTnLst>
                                </p:cTn>
                              </p:par>
                            </p:childTnLst>
                          </p:cTn>
                        </p:par>
                        <p:par>
                          <p:cTn id="18" fill="hold">
                            <p:stCondLst>
                              <p:cond delay="750"/>
                            </p:stCondLst>
                            <p:childTnLst>
                              <p:par>
                                <p:cTn id="19" presetID="26" presetClass="emph" presetSubtype="0" fill="hold" nodeType="afterEffect">
                                  <p:stCondLst>
                                    <p:cond delay="0"/>
                                  </p:stCondLst>
                                  <p:iterate type="lt">
                                    <p:tmPct val="0"/>
                                  </p:iterate>
                                  <p:childTnLst>
                                    <p:animEffect transition="out" filter="fade">
                                      <p:cBhvr>
                                        <p:cTn id="20" dur="250" tmFilter="0, 0; .2, .5; .8, .5; 1, 0"/>
                                        <p:tgtEl>
                                          <p:spTgt spid="21"/>
                                        </p:tgtEl>
                                      </p:cBhvr>
                                    </p:animEffect>
                                    <p:animScale>
                                      <p:cBhvr>
                                        <p:cTn id="21" dur="125" autoRev="1" fill="hold"/>
                                        <p:tgtEl>
                                          <p:spTgt spid="21"/>
                                        </p:tgtEl>
                                      </p:cBhvr>
                                      <p:by x="105000" y="105000"/>
                                    </p:animScale>
                                  </p:childTnLst>
                                </p:cTn>
                              </p:par>
                              <p:par>
                                <p:cTn id="22" presetID="53" presetClass="entr" presetSubtype="16"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p:cTn id="24" dur="500" fill="hold"/>
                                        <p:tgtEl>
                                          <p:spTgt spid="39"/>
                                        </p:tgtEl>
                                        <p:attrNameLst>
                                          <p:attrName>ppt_w</p:attrName>
                                        </p:attrNameLst>
                                      </p:cBhvr>
                                      <p:tavLst>
                                        <p:tav tm="0">
                                          <p:val>
                                            <p:fltVal val="0"/>
                                          </p:val>
                                        </p:tav>
                                        <p:tav tm="100000">
                                          <p:val>
                                            <p:strVal val="#ppt_w"/>
                                          </p:val>
                                        </p:tav>
                                      </p:tavLst>
                                    </p:anim>
                                    <p:anim calcmode="lin" valueType="num">
                                      <p:cBhvr>
                                        <p:cTn id="25" dur="500" fill="hold"/>
                                        <p:tgtEl>
                                          <p:spTgt spid="39"/>
                                        </p:tgtEl>
                                        <p:attrNameLst>
                                          <p:attrName>ppt_h</p:attrName>
                                        </p:attrNameLst>
                                      </p:cBhvr>
                                      <p:tavLst>
                                        <p:tav tm="0">
                                          <p:val>
                                            <p:fltVal val="0"/>
                                          </p:val>
                                        </p:tav>
                                        <p:tav tm="100000">
                                          <p:val>
                                            <p:strVal val="#ppt_h"/>
                                          </p:val>
                                        </p:tav>
                                      </p:tavLst>
                                    </p:anim>
                                    <p:animEffect transition="in" filter="fade">
                                      <p:cBhvr>
                                        <p:cTn id="26" dur="500"/>
                                        <p:tgtEl>
                                          <p:spTgt spid="39"/>
                                        </p:tgtEl>
                                      </p:cBhvr>
                                    </p:animEffect>
                                  </p:childTnLst>
                                </p:cTn>
                              </p:par>
                            </p:childTnLst>
                          </p:cTn>
                        </p:par>
                        <p:par>
                          <p:cTn id="27" fill="hold">
                            <p:stCondLst>
                              <p:cond delay="1250"/>
                            </p:stCondLst>
                            <p:childTnLst>
                              <p:par>
                                <p:cTn id="28" presetID="42" presetClass="entr" presetSubtype="0"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childTnLst>
                          </p:cTn>
                        </p:par>
                        <p:par>
                          <p:cTn id="33" fill="hold">
                            <p:stCondLst>
                              <p:cond delay="2250"/>
                            </p:stCondLst>
                            <p:childTnLst>
                              <p:par>
                                <p:cTn id="34" presetID="42" presetClass="entr" presetSubtype="0"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childTnLst>
                          </p:cTn>
                        </p:par>
                        <p:par>
                          <p:cTn id="39" fill="hold">
                            <p:stCondLst>
                              <p:cond delay="3250"/>
                            </p:stCondLst>
                            <p:childTnLst>
                              <p:par>
                                <p:cTn id="40" presetID="42" presetClass="entr" presetSubtype="0" fill="hold" nodeType="after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000"/>
                                        <p:tgtEl>
                                          <p:spTgt spid="33"/>
                                        </p:tgtEl>
                                      </p:cBhvr>
                                    </p:animEffect>
                                    <p:anim calcmode="lin" valueType="num">
                                      <p:cBhvr>
                                        <p:cTn id="43" dur="1000" fill="hold"/>
                                        <p:tgtEl>
                                          <p:spTgt spid="33"/>
                                        </p:tgtEl>
                                        <p:attrNameLst>
                                          <p:attrName>ppt_x</p:attrName>
                                        </p:attrNameLst>
                                      </p:cBhvr>
                                      <p:tavLst>
                                        <p:tav tm="0">
                                          <p:val>
                                            <p:strVal val="#ppt_x"/>
                                          </p:val>
                                        </p:tav>
                                        <p:tav tm="100000">
                                          <p:val>
                                            <p:strVal val="#ppt_x"/>
                                          </p:val>
                                        </p:tav>
                                      </p:tavLst>
                                    </p:anim>
                                    <p:anim calcmode="lin" valueType="num">
                                      <p:cBhvr>
                                        <p:cTn id="44" dur="1000" fill="hold"/>
                                        <p:tgtEl>
                                          <p:spTgt spid="3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1000"/>
                                        <p:tgtEl>
                                          <p:spTgt spid="41"/>
                                        </p:tgtEl>
                                      </p:cBhvr>
                                    </p:animEffect>
                                    <p:anim calcmode="lin" valueType="num">
                                      <p:cBhvr>
                                        <p:cTn id="48" dur="1000" fill="hold"/>
                                        <p:tgtEl>
                                          <p:spTgt spid="41"/>
                                        </p:tgtEl>
                                        <p:attrNameLst>
                                          <p:attrName>ppt_x</p:attrName>
                                        </p:attrNameLst>
                                      </p:cBhvr>
                                      <p:tavLst>
                                        <p:tav tm="0">
                                          <p:val>
                                            <p:strVal val="#ppt_x"/>
                                          </p:val>
                                        </p:tav>
                                        <p:tav tm="100000">
                                          <p:val>
                                            <p:strVal val="#ppt_x"/>
                                          </p:val>
                                        </p:tav>
                                      </p:tavLst>
                                    </p:anim>
                                    <p:anim calcmode="lin" valueType="num">
                                      <p:cBhvr>
                                        <p:cTn id="49" dur="1000" fill="hold"/>
                                        <p:tgtEl>
                                          <p:spTgt spid="41"/>
                                        </p:tgtEl>
                                        <p:attrNameLst>
                                          <p:attrName>ppt_y</p:attrName>
                                        </p:attrNameLst>
                                      </p:cBhvr>
                                      <p:tavLst>
                                        <p:tav tm="0">
                                          <p:val>
                                            <p:strVal val="#ppt_y+.1"/>
                                          </p:val>
                                        </p:tav>
                                        <p:tav tm="100000">
                                          <p:val>
                                            <p:strVal val="#ppt_y"/>
                                          </p:val>
                                        </p:tav>
                                      </p:tavLst>
                                    </p:anim>
                                  </p:childTnLst>
                                </p:cTn>
                              </p:par>
                            </p:childTnLst>
                          </p:cTn>
                        </p:par>
                        <p:par>
                          <p:cTn id="50" fill="hold">
                            <p:stCondLst>
                              <p:cond delay="4250"/>
                            </p:stCondLst>
                            <p:childTnLst>
                              <p:par>
                                <p:cTn id="51" presetID="42" presetClass="entr" presetSubtype="0" fill="hold" nodeType="after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1000"/>
                                        <p:tgtEl>
                                          <p:spTgt spid="44"/>
                                        </p:tgtEl>
                                      </p:cBhvr>
                                    </p:animEffect>
                                    <p:anim calcmode="lin" valueType="num">
                                      <p:cBhvr>
                                        <p:cTn id="54" dur="1000" fill="hold"/>
                                        <p:tgtEl>
                                          <p:spTgt spid="44"/>
                                        </p:tgtEl>
                                        <p:attrNameLst>
                                          <p:attrName>ppt_x</p:attrName>
                                        </p:attrNameLst>
                                      </p:cBhvr>
                                      <p:tavLst>
                                        <p:tav tm="0">
                                          <p:val>
                                            <p:strVal val="#ppt_x"/>
                                          </p:val>
                                        </p:tav>
                                        <p:tav tm="100000">
                                          <p:val>
                                            <p:strVal val="#ppt_x"/>
                                          </p:val>
                                        </p:tav>
                                      </p:tavLst>
                                    </p:anim>
                                    <p:anim calcmode="lin" valueType="num">
                                      <p:cBhvr>
                                        <p:cTn id="55"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1022121"/>
          <p:cNvSpPr/>
          <p:nvPr>
            <p:custDataLst>
              <p:tags r:id="rId1"/>
            </p:custDataLst>
          </p:nvPr>
        </p:nvSpPr>
        <p:spPr>
          <a:xfrm>
            <a:off x="1425575" y="1720850"/>
            <a:ext cx="10465435" cy="521970"/>
          </a:xfrm>
          <a:prstGeom prst="rect">
            <a:avLst/>
          </a:prstGeom>
        </p:spPr>
        <p:txBody>
          <a:bodyPr wrap="square">
            <a:spAutoFit/>
          </a:bodyPr>
          <a:lstStyle/>
          <a:p>
            <a:pPr algn="l"/>
            <a:r>
              <a:rPr lang="zh-CN" altLang="en-US" sz="2800">
                <a:solidFill>
                  <a:srgbClr val="C00000"/>
                </a:solidFill>
                <a:cs typeface="+mn-ea"/>
                <a:sym typeface="+mn-lt"/>
              </a:rPr>
              <a:t>马克思主义劳动观的中国化</a:t>
            </a:r>
            <a:r>
              <a:rPr lang="zh-CN" altLang="en-US" sz="1600">
                <a:solidFill>
                  <a:srgbClr val="C00000"/>
                </a:solidFill>
                <a:cs typeface="+mn-ea"/>
                <a:sym typeface="+mn-lt"/>
              </a:rPr>
              <a:t>（在此特指新中国成立后）</a:t>
            </a:r>
            <a:endParaRPr lang="zh-CN" altLang="en-US" sz="1600">
              <a:solidFill>
                <a:srgbClr val="C00000"/>
              </a:solidFill>
              <a:cs typeface="+mn-ea"/>
              <a:sym typeface="+mn-lt"/>
            </a:endParaRPr>
          </a:p>
        </p:txBody>
      </p:sp>
      <p:grpSp>
        <p:nvGrpSpPr>
          <p:cNvPr id="42" name="PA-1022123"/>
          <p:cNvGrpSpPr/>
          <p:nvPr>
            <p:custDataLst>
              <p:tags r:id="rId2"/>
            </p:custDataLst>
          </p:nvPr>
        </p:nvGrpSpPr>
        <p:grpSpPr>
          <a:xfrm>
            <a:off x="956310" y="2519045"/>
            <a:ext cx="7554595" cy="3033396"/>
            <a:chOff x="1244547" y="2915743"/>
            <a:chExt cx="6711415" cy="398047"/>
          </a:xfrm>
        </p:grpSpPr>
        <p:sp>
          <p:nvSpPr>
            <p:cNvPr id="47" name="PA-5-Point Star 24"/>
            <p:cNvSpPr/>
            <p:nvPr>
              <p:custDataLst>
                <p:tags r:id="rId3"/>
              </p:custDataLst>
            </p:nvPr>
          </p:nvSpPr>
          <p:spPr>
            <a:xfrm>
              <a:off x="1244547" y="2915743"/>
              <a:ext cx="315129" cy="298922"/>
            </a:xfrm>
            <a:prstGeom prst="star5">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44" name="PA-矩形 43"/>
            <p:cNvSpPr/>
            <p:nvPr>
              <p:custDataLst>
                <p:tags r:id="rId4"/>
              </p:custDataLst>
            </p:nvPr>
          </p:nvSpPr>
          <p:spPr>
            <a:xfrm>
              <a:off x="1244547" y="2920159"/>
              <a:ext cx="6711415" cy="393631"/>
            </a:xfrm>
            <a:prstGeom prst="rect">
              <a:avLst/>
            </a:prstGeom>
          </p:spPr>
          <p:txBody>
            <a:bodyPr wrap="square">
              <a:spAutoFit/>
            </a:bodyPr>
            <a:lstStyle/>
            <a:p>
              <a:pPr lvl="0" indent="0" algn="just" fontAlgn="auto">
                <a:lnSpc>
                  <a:spcPct val="150000"/>
                </a:lnSpc>
                <a:buFont typeface="Arial" panose="020B0604020202020204" pitchFamily="34" charset="0"/>
                <a:buNone/>
                <a:defRPr/>
              </a:pPr>
              <a:r>
                <a:rPr lang="zh-CN" altLang="en-US">
                  <a:solidFill>
                    <a:srgbClr val="FF0000"/>
                  </a:solidFill>
                  <a:sym typeface="+mn-ea"/>
                </a:rPr>
                <a:t>三个阶段：</a:t>
              </a:r>
              <a:endParaRPr lang="zh-CN" altLang="en-US">
                <a:solidFill>
                  <a:srgbClr val="FF0000"/>
                </a:solidFill>
                <a:sym typeface="+mn-ea"/>
              </a:endParaRPr>
            </a:p>
            <a:p>
              <a:pPr lvl="0" indent="0" algn="just" fontAlgn="auto">
                <a:lnSpc>
                  <a:spcPct val="150000"/>
                </a:lnSpc>
                <a:buFont typeface="Arial" panose="020B0604020202020204" pitchFamily="34" charset="0"/>
                <a:buNone/>
                <a:defRPr/>
              </a:pPr>
              <a:endParaRPr lang="zh-CN" altLang="en-US">
                <a:solidFill>
                  <a:srgbClr val="FF0000"/>
                </a:solidFill>
                <a:sym typeface="+mn-ea"/>
              </a:endParaRPr>
            </a:p>
            <a:p>
              <a:pPr lvl="0" indent="0" algn="just" fontAlgn="auto">
                <a:lnSpc>
                  <a:spcPct val="150000"/>
                </a:lnSpc>
                <a:buFont typeface="Arial" panose="020B0604020202020204" pitchFamily="34" charset="0"/>
                <a:buNone/>
                <a:defRPr/>
              </a:pPr>
              <a:r>
                <a:rPr lang="en-US">
                  <a:sym typeface="+mn-ea"/>
                </a:rPr>
                <a:t>       01 </a:t>
              </a:r>
              <a:r>
                <a:rPr lang="zh-CN" altLang="en-US">
                  <a:sym typeface="+mn-ea"/>
                </a:rPr>
                <a:t>马克思主义劳动观在我国的继承和发展（</a:t>
              </a:r>
              <a:r>
                <a:rPr lang="en-US" altLang="zh-CN">
                  <a:sym typeface="+mn-ea"/>
                </a:rPr>
                <a:t>1949-1978</a:t>
              </a:r>
              <a:r>
                <a:rPr lang="zh-CN" altLang="en-US">
                  <a:sym typeface="+mn-ea"/>
                </a:rPr>
                <a:t>）</a:t>
              </a:r>
              <a:endParaRPr lang="zh-CN" altLang="en-US">
                <a:sym typeface="+mn-ea"/>
              </a:endParaRPr>
            </a:p>
            <a:p>
              <a:pPr lvl="0" indent="0" algn="just" fontAlgn="auto">
                <a:lnSpc>
                  <a:spcPct val="150000"/>
                </a:lnSpc>
                <a:buFont typeface="Arial" panose="020B0604020202020204" pitchFamily="34" charset="0"/>
                <a:buNone/>
                <a:defRPr/>
              </a:pPr>
              <a:endParaRPr lang="zh-CN" altLang="en-US" dirty="0">
                <a:cs typeface="+mn-ea"/>
                <a:sym typeface="+mn-ea"/>
              </a:endParaRPr>
            </a:p>
            <a:p>
              <a:pPr lvl="0" indent="0" algn="just" fontAlgn="auto">
                <a:lnSpc>
                  <a:spcPct val="150000"/>
                </a:lnSpc>
                <a:buFont typeface="Arial" panose="020B0604020202020204" pitchFamily="34" charset="0"/>
                <a:buNone/>
                <a:defRPr/>
              </a:pPr>
              <a:r>
                <a:rPr lang="zh-CN" altLang="en-US">
                  <a:sym typeface="+mn-ea"/>
                </a:rPr>
                <a:t> </a:t>
              </a:r>
              <a:r>
                <a:rPr lang="en-US" altLang="zh-CN">
                  <a:sym typeface="+mn-ea"/>
                </a:rPr>
                <a:t>      </a:t>
              </a:r>
              <a:r>
                <a:rPr lang="en-US" altLang="zh-CN" dirty="0">
                  <a:cs typeface="+mn-ea"/>
                  <a:sym typeface="+mn-ea"/>
                </a:rPr>
                <a:t>02 </a:t>
              </a:r>
              <a:r>
                <a:rPr lang="zh-CN" altLang="en-US" dirty="0">
                  <a:cs typeface="+mn-ea"/>
                  <a:sym typeface="+mn-ea"/>
                </a:rPr>
                <a:t>马克思主义劳动观在我国的进一步发展（</a:t>
              </a:r>
              <a:r>
                <a:rPr lang="en-US" altLang="zh-CN" dirty="0">
                  <a:cs typeface="+mn-ea"/>
                  <a:sym typeface="+mn-ea"/>
                </a:rPr>
                <a:t>1978-2012</a:t>
              </a:r>
              <a:r>
                <a:rPr lang="zh-CN" altLang="en-US" dirty="0">
                  <a:cs typeface="+mn-ea"/>
                  <a:sym typeface="+mn-ea"/>
                </a:rPr>
                <a:t>）</a:t>
              </a:r>
              <a:endParaRPr lang="zh-CN" altLang="en-US" dirty="0">
                <a:cs typeface="+mn-ea"/>
                <a:sym typeface="+mn-ea"/>
              </a:endParaRPr>
            </a:p>
            <a:p>
              <a:pPr lvl="0" indent="0" algn="just" fontAlgn="auto">
                <a:lnSpc>
                  <a:spcPct val="150000"/>
                </a:lnSpc>
                <a:buFont typeface="Arial" panose="020B0604020202020204" pitchFamily="34" charset="0"/>
                <a:buNone/>
                <a:defRPr/>
              </a:pPr>
              <a:r>
                <a:rPr lang="zh-CN" altLang="en-US" dirty="0">
                  <a:cs typeface="+mn-ea"/>
                  <a:sym typeface="+mn-ea"/>
                </a:rPr>
                <a:t> </a:t>
              </a:r>
              <a:r>
                <a:rPr lang="en-US" altLang="zh-CN" dirty="0">
                  <a:cs typeface="+mn-ea"/>
                  <a:sym typeface="+mn-ea"/>
                </a:rPr>
                <a:t> </a:t>
              </a:r>
              <a:endParaRPr lang="zh-CN" altLang="en-US" dirty="0">
                <a:cs typeface="+mn-ea"/>
                <a:sym typeface="+mn-ea"/>
              </a:endParaRPr>
            </a:p>
            <a:p>
              <a:pPr lvl="0" indent="0" algn="just" fontAlgn="auto">
                <a:lnSpc>
                  <a:spcPct val="150000"/>
                </a:lnSpc>
                <a:buFont typeface="Arial" panose="020B0604020202020204" pitchFamily="34" charset="0"/>
                <a:buNone/>
                <a:defRPr/>
              </a:pPr>
              <a:r>
                <a:rPr lang="en-US" altLang="zh-CN" dirty="0">
                  <a:cs typeface="+mn-ea"/>
                  <a:sym typeface="+mn-ea"/>
                </a:rPr>
                <a:t>       03 </a:t>
              </a:r>
              <a:r>
                <a:rPr lang="zh-CN" altLang="en-US" dirty="0">
                  <a:cs typeface="+mn-ea"/>
                  <a:sym typeface="+mn-ea"/>
                </a:rPr>
                <a:t>十八大以来习近平总书记对劳动观的进一步发展（</a:t>
              </a:r>
              <a:r>
                <a:rPr lang="en-US" altLang="zh-CN" dirty="0">
                  <a:cs typeface="+mn-ea"/>
                  <a:sym typeface="+mn-ea"/>
                </a:rPr>
                <a:t>2012—</a:t>
              </a:r>
              <a:r>
                <a:rPr lang="zh-CN" altLang="en-US" dirty="0">
                  <a:cs typeface="+mn-ea"/>
                  <a:sym typeface="+mn-ea"/>
                </a:rPr>
                <a:t>至今）</a:t>
              </a:r>
              <a:endParaRPr lang="zh-CN" altLang="en-US" dirty="0">
                <a:cs typeface="+mn-ea"/>
                <a:sym typeface="+mn-ea"/>
              </a:endParaRPr>
            </a:p>
          </p:txBody>
        </p:sp>
      </p:grpSp>
      <p:pic>
        <p:nvPicPr>
          <p:cNvPr id="60" name="PA-1022126"/>
          <p:cNvPicPr>
            <a:picLocks noChangeAspect="1"/>
          </p:cNvPicPr>
          <p:nvPr>
            <p:custDataLst>
              <p:tags r:id="rId5"/>
            </p:custDataLst>
          </p:nvPr>
        </p:nvPicPr>
        <p:blipFill>
          <a:blip r:embed="rId6"/>
          <a:stretch>
            <a:fillRect/>
          </a:stretch>
        </p:blipFill>
        <p:spPr>
          <a:xfrm>
            <a:off x="8855232" y="2267427"/>
            <a:ext cx="3336768" cy="232314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par>
                          <p:cTn id="12" fill="hold">
                            <p:stCondLst>
                              <p:cond delay="0"/>
                            </p:stCondLst>
                            <p:childTnLst>
                              <p:par>
                                <p:cTn id="13" presetID="2" presetClass="entr" presetSubtype="2"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750" fill="hold"/>
                                        <p:tgtEl>
                                          <p:spTgt spid="42"/>
                                        </p:tgtEl>
                                        <p:attrNameLst>
                                          <p:attrName>ppt_x</p:attrName>
                                        </p:attrNameLst>
                                      </p:cBhvr>
                                      <p:tavLst>
                                        <p:tav tm="0">
                                          <p:val>
                                            <p:strVal val="1+#ppt_w/2"/>
                                          </p:val>
                                        </p:tav>
                                        <p:tav tm="100000">
                                          <p:val>
                                            <p:strVal val="#ppt_x"/>
                                          </p:val>
                                        </p:tav>
                                      </p:tavLst>
                                    </p:anim>
                                    <p:anim calcmode="lin" valueType="num">
                                      <p:cBhvr additive="base">
                                        <p:cTn id="16" dur="750" fill="hold"/>
                                        <p:tgtEl>
                                          <p:spTgt spid="42"/>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anim calcmode="lin" valueType="num">
                                      <p:cBhvr>
                                        <p:cTn id="20" dur="500" fill="hold"/>
                                        <p:tgtEl>
                                          <p:spTgt spid="60"/>
                                        </p:tgtEl>
                                        <p:attrNameLst>
                                          <p:attrName>ppt_w</p:attrName>
                                        </p:attrNameLst>
                                      </p:cBhvr>
                                      <p:tavLst>
                                        <p:tav tm="0">
                                          <p:val>
                                            <p:fltVal val="0"/>
                                          </p:val>
                                        </p:tav>
                                        <p:tav tm="100000">
                                          <p:val>
                                            <p:strVal val="#ppt_w"/>
                                          </p:val>
                                        </p:tav>
                                      </p:tavLst>
                                    </p:anim>
                                    <p:anim calcmode="lin" valueType="num">
                                      <p:cBhvr>
                                        <p:cTn id="21" dur="500" fill="hold"/>
                                        <p:tgtEl>
                                          <p:spTgt spid="60"/>
                                        </p:tgtEl>
                                        <p:attrNameLst>
                                          <p:attrName>ppt_h</p:attrName>
                                        </p:attrNameLst>
                                      </p:cBhvr>
                                      <p:tavLst>
                                        <p:tav tm="0">
                                          <p:val>
                                            <p:fltVal val="0"/>
                                          </p:val>
                                        </p:tav>
                                        <p:tav tm="100000">
                                          <p:val>
                                            <p:strVal val="#ppt_h"/>
                                          </p:val>
                                        </p:tav>
                                      </p:tavLst>
                                    </p:anim>
                                    <p:animEffect transition="in" filter="fade">
                                      <p:cBhvr>
                                        <p:cTn id="2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1022121"/>
          <p:cNvSpPr/>
          <p:nvPr>
            <p:custDataLst>
              <p:tags r:id="rId1"/>
            </p:custDataLst>
          </p:nvPr>
        </p:nvSpPr>
        <p:spPr>
          <a:xfrm>
            <a:off x="748030" y="1111885"/>
            <a:ext cx="10465435" cy="460375"/>
          </a:xfrm>
          <a:prstGeom prst="rect">
            <a:avLst/>
          </a:prstGeom>
        </p:spPr>
        <p:txBody>
          <a:bodyPr wrap="square">
            <a:spAutoFit/>
          </a:bodyPr>
          <a:lstStyle/>
          <a:p>
            <a:pPr algn="l"/>
            <a:r>
              <a:rPr lang="zh-CN" altLang="en-US" sz="2400">
                <a:solidFill>
                  <a:srgbClr val="C00000"/>
                </a:solidFill>
                <a:cs typeface="+mn-ea"/>
                <a:sym typeface="+mn-ea"/>
              </a:rPr>
              <a:t>习近平总书记关于劳动教育的重要论述，凝练了新时代劳动教育的主要内涵</a:t>
            </a:r>
            <a:endParaRPr lang="zh-CN" altLang="en-US" sz="2400">
              <a:solidFill>
                <a:srgbClr val="C00000"/>
              </a:solidFill>
              <a:cs typeface="+mn-ea"/>
              <a:sym typeface="+mn-lt"/>
            </a:endParaRPr>
          </a:p>
        </p:txBody>
      </p:sp>
      <p:grpSp>
        <p:nvGrpSpPr>
          <p:cNvPr id="42" name="PA-1022123"/>
          <p:cNvGrpSpPr/>
          <p:nvPr>
            <p:custDataLst>
              <p:tags r:id="rId2"/>
            </p:custDataLst>
          </p:nvPr>
        </p:nvGrpSpPr>
        <p:grpSpPr>
          <a:xfrm>
            <a:off x="1329235" y="2010097"/>
            <a:ext cx="6482165" cy="2573815"/>
            <a:chOff x="1244547" y="2915743"/>
            <a:chExt cx="6482165" cy="2573815"/>
          </a:xfrm>
        </p:grpSpPr>
        <p:sp>
          <p:nvSpPr>
            <p:cNvPr id="47" name="PA-5-Point Star 24"/>
            <p:cNvSpPr/>
            <p:nvPr>
              <p:custDataLst>
                <p:tags r:id="rId3"/>
              </p:custDataLst>
            </p:nvPr>
          </p:nvSpPr>
          <p:spPr>
            <a:xfrm>
              <a:off x="1244547" y="2915743"/>
              <a:ext cx="315129" cy="298922"/>
            </a:xfrm>
            <a:prstGeom prst="star5">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44" name="PA-矩形 43"/>
            <p:cNvSpPr/>
            <p:nvPr>
              <p:custDataLst>
                <p:tags r:id="rId4"/>
              </p:custDataLst>
            </p:nvPr>
          </p:nvSpPr>
          <p:spPr>
            <a:xfrm>
              <a:off x="1606582" y="3321033"/>
              <a:ext cx="6120130" cy="2168525"/>
            </a:xfrm>
            <a:prstGeom prst="rect">
              <a:avLst/>
            </a:prstGeom>
          </p:spPr>
          <p:txBody>
            <a:bodyPr wrap="square">
              <a:spAutoFit/>
            </a:bodyPr>
            <a:lstStyle/>
            <a:p>
              <a:pPr lvl="0" indent="-285750" algn="just" fontAlgn="auto">
                <a:lnSpc>
                  <a:spcPct val="150000"/>
                </a:lnSpc>
                <a:buFont typeface="Arial" panose="020B0604020202020204" pitchFamily="34" charset="0"/>
                <a:buChar char="•"/>
                <a:defRPr/>
              </a:pPr>
              <a:r>
                <a:rPr lang="en-US" altLang="zh-CN">
                  <a:sym typeface="+mn-ea"/>
                </a:rPr>
                <a:t>  </a:t>
              </a:r>
              <a:r>
                <a:rPr lang="zh-CN" altLang="en-US">
                  <a:sym typeface="+mn-ea"/>
                </a:rPr>
                <a:t>习近平总书记强调，要在学生中</a:t>
              </a:r>
              <a:r>
                <a:rPr lang="zh-CN" altLang="en-US" b="1">
                  <a:sym typeface="+mn-ea"/>
                </a:rPr>
                <a:t>弘扬劳动精神</a:t>
              </a:r>
              <a:r>
                <a:rPr lang="zh-CN" altLang="en-US">
                  <a:sym typeface="+mn-ea"/>
                </a:rPr>
                <a:t>，教育引导学生</a:t>
              </a:r>
              <a:r>
                <a:rPr lang="zh-CN" altLang="en-US" b="1">
                  <a:sym typeface="+mn-ea"/>
                </a:rPr>
                <a:t>崇尚劳动、尊重劳动，懂得劳动最光荣、劳动最崇高、劳动最伟大、劳动最美丽</a:t>
              </a:r>
              <a:r>
                <a:rPr lang="zh-CN" altLang="en-US">
                  <a:sym typeface="+mn-ea"/>
                </a:rPr>
                <a:t>的道理，长大后能够</a:t>
              </a:r>
              <a:r>
                <a:rPr lang="zh-CN" altLang="en-US" b="1">
                  <a:sym typeface="+mn-ea"/>
                </a:rPr>
                <a:t>辛勤劳动、诚实劳动、创造性劳动</a:t>
              </a:r>
              <a:r>
                <a:rPr lang="zh-CN" altLang="en-US">
                  <a:sym typeface="+mn-ea"/>
                </a:rPr>
                <a:t>。</a:t>
              </a:r>
              <a:r>
                <a:rPr lang="en-US" altLang="zh-CN">
                  <a:sym typeface="+mn-ea"/>
                </a:rPr>
                <a:t>   </a:t>
              </a:r>
              <a:r>
                <a:rPr lang="zh-CN" altLang="en-US">
                  <a:sym typeface="+mn-ea"/>
                </a:rPr>
                <a:t>这是对新时代劳动精神实质和目标内涵的高度凝练和本质概括。</a:t>
              </a:r>
              <a:endParaRPr lang="zh-CN" altLang="en-US" dirty="0">
                <a:cs typeface="+mn-ea"/>
                <a:sym typeface="+mn-lt"/>
              </a:endParaRPr>
            </a:p>
          </p:txBody>
        </p:sp>
      </p:grpSp>
      <p:sp>
        <p:nvSpPr>
          <p:cNvPr id="2" name="文本框 1"/>
          <p:cNvSpPr txBox="1"/>
          <p:nvPr/>
        </p:nvSpPr>
        <p:spPr>
          <a:xfrm>
            <a:off x="1818640" y="4818380"/>
            <a:ext cx="3462020" cy="36830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p>
            <a:r>
              <a:rPr lang="zh-CN" altLang="en-US">
                <a:solidFill>
                  <a:srgbClr val="FF0000"/>
                </a:solidFill>
              </a:rPr>
              <a:t>视频：</a:t>
            </a:r>
            <a:r>
              <a:rPr lang="en-US" altLang="zh-CN">
                <a:solidFill>
                  <a:srgbClr val="FF0000"/>
                </a:solidFill>
              </a:rPr>
              <a:t>2018</a:t>
            </a:r>
            <a:r>
              <a:rPr lang="zh-CN" altLang="en-US">
                <a:solidFill>
                  <a:srgbClr val="FF0000"/>
                </a:solidFill>
              </a:rPr>
              <a:t>年全国教育大会讲话</a:t>
            </a:r>
            <a:endParaRPr lang="zh-CN" altLang="en-US">
              <a:solidFill>
                <a:srgbClr val="FF0000"/>
              </a:solidFill>
            </a:endParaRPr>
          </a:p>
        </p:txBody>
      </p:sp>
      <p:pic>
        <p:nvPicPr>
          <p:cNvPr id="103" name="图片 102"/>
          <p:cNvPicPr/>
          <p:nvPr/>
        </p:nvPicPr>
        <p:blipFill>
          <a:blip r:embed="rId5"/>
          <a:stretch>
            <a:fillRect/>
          </a:stretch>
        </p:blipFill>
        <p:spPr>
          <a:xfrm>
            <a:off x="7922895" y="2010410"/>
            <a:ext cx="4012565" cy="364871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par>
                          <p:cTn id="12" fill="hold">
                            <p:stCondLst>
                              <p:cond delay="0"/>
                            </p:stCondLst>
                            <p:childTnLst>
                              <p:par>
                                <p:cTn id="13" presetID="2" presetClass="entr" presetSubtype="2"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750" fill="hold"/>
                                        <p:tgtEl>
                                          <p:spTgt spid="42"/>
                                        </p:tgtEl>
                                        <p:attrNameLst>
                                          <p:attrName>ppt_x</p:attrName>
                                        </p:attrNameLst>
                                      </p:cBhvr>
                                      <p:tavLst>
                                        <p:tav tm="0">
                                          <p:val>
                                            <p:strVal val="1+#ppt_w/2"/>
                                          </p:val>
                                        </p:tav>
                                        <p:tav tm="100000">
                                          <p:val>
                                            <p:strVal val="#ppt_x"/>
                                          </p:val>
                                        </p:tav>
                                      </p:tavLst>
                                    </p:anim>
                                    <p:anim calcmode="lin" valueType="num">
                                      <p:cBhvr additive="base">
                                        <p:cTn id="16" dur="75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A-1022167"/>
          <p:cNvSpPr>
            <a:spLocks noChangeArrowheads="1"/>
          </p:cNvSpPr>
          <p:nvPr>
            <p:custDataLst>
              <p:tags r:id="rId1"/>
            </p:custDataLst>
          </p:nvPr>
        </p:nvSpPr>
        <p:spPr bwMode="auto">
          <a:xfrm>
            <a:off x="8675991" y="4193270"/>
            <a:ext cx="2841792" cy="1740651"/>
          </a:xfrm>
          <a:prstGeom prst="roundRect">
            <a:avLst>
              <a:gd name="adj" fmla="val 0"/>
            </a:avLst>
          </a:prstGeom>
          <a:blipFill dpi="0" rotWithShape="1">
            <a:blip r:embed="rId2" cstate="screen"/>
            <a:srcRect/>
            <a:stretch>
              <a:fillRect/>
            </a:stretch>
          </a:blipFill>
          <a:ln w="28575">
            <a:gradFill>
              <a:gsLst>
                <a:gs pos="100000">
                  <a:schemeClr val="bg1"/>
                </a:gs>
                <a:gs pos="0">
                  <a:schemeClr val="bg1">
                    <a:lumMod val="85000"/>
                  </a:schemeClr>
                </a:gs>
              </a:gsLst>
              <a:lin ang="5400000" scaled="0"/>
            </a:gradFill>
          </a:ln>
          <a:effectLst/>
        </p:spPr>
        <p:txBody>
          <a:bodyPr anchor="ctr"/>
          <a:lstStyle/>
          <a:p>
            <a:pPr algn="ctr"/>
            <a:endParaRPr lang="zh-CN" altLang="zh-CN" sz="2800" dirty="0">
              <a:cs typeface="+mn-ea"/>
              <a:sym typeface="+mn-lt"/>
            </a:endParaRPr>
          </a:p>
        </p:txBody>
      </p:sp>
      <p:sp>
        <p:nvSpPr>
          <p:cNvPr id="26" name="PA-1022168"/>
          <p:cNvSpPr>
            <a:spLocks noChangeArrowheads="1"/>
          </p:cNvSpPr>
          <p:nvPr>
            <p:custDataLst>
              <p:tags r:id="rId3"/>
            </p:custDataLst>
          </p:nvPr>
        </p:nvSpPr>
        <p:spPr bwMode="auto">
          <a:xfrm>
            <a:off x="8675953" y="1788525"/>
            <a:ext cx="2841792" cy="1740651"/>
          </a:xfrm>
          <a:prstGeom prst="roundRect">
            <a:avLst>
              <a:gd name="adj" fmla="val 0"/>
            </a:avLst>
          </a:prstGeom>
          <a:blipFill dpi="0" rotWithShape="1">
            <a:blip r:embed="rId4" cstate="screen"/>
            <a:srcRect/>
            <a:stretch>
              <a:fillRect/>
            </a:stretch>
          </a:blipFill>
          <a:ln w="28575">
            <a:gradFill>
              <a:gsLst>
                <a:gs pos="100000">
                  <a:schemeClr val="bg1"/>
                </a:gs>
                <a:gs pos="0">
                  <a:schemeClr val="bg1">
                    <a:lumMod val="85000"/>
                  </a:schemeClr>
                </a:gs>
              </a:gsLst>
              <a:lin ang="5400000" scaled="0"/>
            </a:gradFill>
          </a:ln>
          <a:effectLst/>
        </p:spPr>
        <p:txBody>
          <a:bodyPr anchor="ctr"/>
          <a:lstStyle/>
          <a:p>
            <a:pPr algn="ctr"/>
            <a:endParaRPr lang="zh-CN" altLang="zh-CN" sz="2800" dirty="0">
              <a:cs typeface="+mn-ea"/>
              <a:sym typeface="+mn-lt"/>
            </a:endParaRPr>
          </a:p>
        </p:txBody>
      </p:sp>
      <p:sp>
        <p:nvSpPr>
          <p:cNvPr id="27" name="PA-1022169"/>
          <p:cNvSpPr/>
          <p:nvPr>
            <p:custDataLst>
              <p:tags r:id="rId5"/>
            </p:custDataLst>
          </p:nvPr>
        </p:nvSpPr>
        <p:spPr>
          <a:xfrm>
            <a:off x="739140" y="1924050"/>
            <a:ext cx="7167880" cy="464820"/>
          </a:xfrm>
          <a:prstGeom prst="rect">
            <a:avLst/>
          </a:prstGeom>
        </p:spPr>
        <p:txBody>
          <a:bodyPr wrap="square" lIns="105571" tIns="52784" rIns="105571" bIns="52784">
            <a:spAutoFit/>
          </a:bodyPr>
          <a:lstStyle/>
          <a:p>
            <a:pPr algn="just">
              <a:lnSpc>
                <a:spcPct val="130000"/>
              </a:lnSpc>
              <a:buClr>
                <a:srgbClr val="C00000"/>
              </a:buClr>
              <a:defRPr/>
            </a:pPr>
            <a:r>
              <a:rPr lang="en-US" altLang="zh-CN">
                <a:solidFill>
                  <a:srgbClr val="FF0000"/>
                </a:solidFill>
                <a:sym typeface="+mn-ea"/>
              </a:rPr>
              <a:t>“</a:t>
            </a:r>
            <a:r>
              <a:rPr lang="zh-CN" altLang="en-US">
                <a:solidFill>
                  <a:srgbClr val="FF0000"/>
                </a:solidFill>
                <a:sym typeface="+mn-ea"/>
              </a:rPr>
              <a:t>一种精神</a:t>
            </a:r>
            <a:r>
              <a:rPr lang="en-US" altLang="zh-CN">
                <a:solidFill>
                  <a:srgbClr val="FF0000"/>
                </a:solidFill>
                <a:sym typeface="+mn-ea"/>
              </a:rPr>
              <a:t>” “</a:t>
            </a:r>
            <a:r>
              <a:rPr lang="zh-CN" altLang="en-US">
                <a:solidFill>
                  <a:srgbClr val="FF0000"/>
                </a:solidFill>
                <a:sym typeface="+mn-ea"/>
              </a:rPr>
              <a:t>两种态度</a:t>
            </a:r>
            <a:r>
              <a:rPr lang="en-US" altLang="zh-CN">
                <a:solidFill>
                  <a:srgbClr val="FF0000"/>
                </a:solidFill>
                <a:sym typeface="+mn-ea"/>
              </a:rPr>
              <a:t>” “</a:t>
            </a:r>
            <a:r>
              <a:rPr lang="zh-CN" altLang="en-US">
                <a:solidFill>
                  <a:srgbClr val="FF0000"/>
                </a:solidFill>
                <a:sym typeface="+mn-ea"/>
              </a:rPr>
              <a:t>三种行为</a:t>
            </a:r>
            <a:r>
              <a:rPr lang="en-US" altLang="zh-CN">
                <a:solidFill>
                  <a:srgbClr val="FF0000"/>
                </a:solidFill>
                <a:sym typeface="+mn-ea"/>
              </a:rPr>
              <a:t>” “</a:t>
            </a:r>
            <a:r>
              <a:rPr lang="zh-CN" altLang="en-US">
                <a:solidFill>
                  <a:srgbClr val="FF0000"/>
                </a:solidFill>
                <a:sym typeface="+mn-ea"/>
              </a:rPr>
              <a:t>四种观念</a:t>
            </a:r>
            <a:r>
              <a:rPr lang="en-US" altLang="zh-CN">
                <a:solidFill>
                  <a:srgbClr val="FF0000"/>
                </a:solidFill>
                <a:sym typeface="+mn-ea"/>
              </a:rPr>
              <a:t>”</a:t>
            </a:r>
            <a:endParaRPr lang="en-US" altLang="zh-CN" dirty="0">
              <a:solidFill>
                <a:srgbClr val="FF0000"/>
              </a:solidFill>
              <a:cs typeface="+mn-ea"/>
              <a:sym typeface="+mn-ea"/>
            </a:endParaRPr>
          </a:p>
        </p:txBody>
      </p:sp>
      <p:sp>
        <p:nvSpPr>
          <p:cNvPr id="28" name="PA-1022170"/>
          <p:cNvSpPr>
            <a:spLocks noChangeShapeType="1"/>
          </p:cNvSpPr>
          <p:nvPr>
            <p:custDataLst>
              <p:tags r:id="rId6"/>
            </p:custDataLst>
          </p:nvPr>
        </p:nvSpPr>
        <p:spPr bwMode="auto">
          <a:xfrm flipH="1">
            <a:off x="1054757" y="2658581"/>
            <a:ext cx="5096650" cy="0"/>
          </a:xfrm>
          <a:prstGeom prst="line">
            <a:avLst/>
          </a:prstGeom>
          <a:noFill/>
          <a:ln w="12700" cap="flat">
            <a:solidFill>
              <a:srgbClr val="C00000"/>
            </a:solidFill>
            <a:prstDash val="dash"/>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29" name="PA-1022171"/>
          <p:cNvSpPr/>
          <p:nvPr>
            <p:custDataLst>
              <p:tags r:id="rId7"/>
            </p:custDataLst>
          </p:nvPr>
        </p:nvSpPr>
        <p:spPr>
          <a:xfrm>
            <a:off x="1222375" y="3013710"/>
            <a:ext cx="7075805" cy="2320925"/>
          </a:xfrm>
          <a:prstGeom prst="rect">
            <a:avLst/>
          </a:prstGeom>
        </p:spPr>
        <p:txBody>
          <a:bodyPr wrap="square" lIns="105571" tIns="52784" rIns="105571" bIns="52784">
            <a:spAutoFit/>
          </a:bodyPr>
          <a:lstStyle/>
          <a:p>
            <a:pPr algn="just" fontAlgn="auto">
              <a:lnSpc>
                <a:spcPct val="200000"/>
              </a:lnSpc>
              <a:buClr>
                <a:srgbClr val="C00000"/>
              </a:buClr>
              <a:defRPr/>
            </a:pPr>
            <a:r>
              <a:rPr lang="zh-CN" altLang="en-US">
                <a:sym typeface="+mn-ea"/>
              </a:rPr>
              <a:t>其中劳动精神是核心，</a:t>
            </a:r>
            <a:endParaRPr lang="zh-CN" altLang="en-US">
              <a:solidFill>
                <a:schemeClr val="tx1"/>
              </a:solidFill>
            </a:endParaRPr>
          </a:p>
          <a:p>
            <a:pPr algn="just" fontAlgn="auto">
              <a:lnSpc>
                <a:spcPct val="200000"/>
              </a:lnSpc>
              <a:buClr>
                <a:srgbClr val="C00000"/>
              </a:buClr>
              <a:defRPr/>
            </a:pPr>
            <a:r>
              <a:rPr lang="zh-CN" altLang="en-US">
                <a:sym typeface="+mn-ea"/>
              </a:rPr>
              <a:t>崇尚劳动、尊重劳动是基本态度，</a:t>
            </a:r>
            <a:endParaRPr lang="zh-CN" altLang="en-US">
              <a:solidFill>
                <a:schemeClr val="tx1"/>
              </a:solidFill>
            </a:endParaRPr>
          </a:p>
          <a:p>
            <a:pPr algn="just" fontAlgn="auto">
              <a:lnSpc>
                <a:spcPct val="200000"/>
              </a:lnSpc>
              <a:buClr>
                <a:srgbClr val="C00000"/>
              </a:buClr>
              <a:defRPr/>
            </a:pPr>
            <a:r>
              <a:rPr lang="zh-CN" altLang="en-US">
                <a:sym typeface="+mn-ea"/>
              </a:rPr>
              <a:t>辛勤劳动、诚实劳动、创造性劳动是行为范式，</a:t>
            </a:r>
            <a:endParaRPr lang="zh-CN" altLang="en-US">
              <a:solidFill>
                <a:schemeClr val="tx1"/>
              </a:solidFill>
            </a:endParaRPr>
          </a:p>
          <a:p>
            <a:pPr algn="just" fontAlgn="auto">
              <a:lnSpc>
                <a:spcPct val="200000"/>
              </a:lnSpc>
              <a:buClr>
                <a:srgbClr val="C00000"/>
              </a:buClr>
              <a:defRPr/>
            </a:pPr>
            <a:r>
              <a:rPr lang="zh-CN" altLang="en-US">
                <a:sym typeface="+mn-ea"/>
              </a:rPr>
              <a:t>劳动最光荣、劳动最崇高、劳动最伟大、劳动最美丽是价值观念</a:t>
            </a:r>
            <a:r>
              <a:rPr lang="en-US" altLang="zh-CN">
                <a:sym typeface="+mn-ea"/>
              </a:rPr>
              <a:t> </a:t>
            </a:r>
            <a:r>
              <a:rPr lang="zh-CN" altLang="en-US" dirty="0">
                <a:cs typeface="+mn-ea"/>
                <a:sym typeface="+mn-lt"/>
              </a:rPr>
              <a:t>。</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3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1+#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par>
                                    <p:cTn id="17" presetID="2" presetClass="entr" presetSubtype="2" fill="hold" grpId="0" nodeType="withEffect" p14:presetBounceEnd="100000">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14:bounceEnd="100000">
                                          <p:cBhvr additive="base">
                                            <p:cTn id="19" dur="500" fill="hold"/>
                                            <p:tgtEl>
                                              <p:spTgt spid="28"/>
                                            </p:tgtEl>
                                            <p:attrNameLst>
                                              <p:attrName>ppt_x</p:attrName>
                                            </p:attrNameLst>
                                          </p:cBhvr>
                                          <p:tavLst>
                                            <p:tav tm="0">
                                              <p:val>
                                                <p:strVal val="1+#ppt_w/2"/>
                                              </p:val>
                                            </p:tav>
                                            <p:tav tm="100000">
                                              <p:val>
                                                <p:strVal val="#ppt_x"/>
                                              </p:val>
                                            </p:tav>
                                          </p:tavLst>
                                        </p:anim>
                                        <p:anim calcmode="lin" valueType="num" p14:bounceEnd="100000">
                                          <p:cBhvr additive="base">
                                            <p:cTn id="20" dur="500" fill="hold"/>
                                            <p:tgtEl>
                                              <p:spTgt spid="28"/>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up)">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6" grpId="0" animBg="1"/>
          <p:bldP spid="27" grpId="0"/>
          <p:bldP spid="28" grpId="0" bldLvl="0" animBg="1"/>
          <p:bldP spid="2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3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1+#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par>
                                    <p:cTn id="17" presetID="2" presetClass="entr" presetSubtype="2"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1+#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up)">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6" grpId="0" animBg="1"/>
          <p:bldP spid="27" grpId="0"/>
          <p:bldP spid="28" grpId="0" bldLvl="0" animBg="1"/>
          <p:bldP spid="29"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1022127"/>
          <p:cNvSpPr/>
          <p:nvPr>
            <p:custDataLst>
              <p:tags r:id="rId1"/>
            </p:custDataLst>
          </p:nvPr>
        </p:nvSpPr>
        <p:spPr>
          <a:xfrm>
            <a:off x="1107440" y="1125855"/>
            <a:ext cx="10820400" cy="460375"/>
          </a:xfrm>
          <a:prstGeom prst="rect">
            <a:avLst/>
          </a:prstGeom>
        </p:spPr>
        <p:txBody>
          <a:bodyPr wrap="square">
            <a:spAutoFit/>
          </a:bodyPr>
          <a:lstStyle/>
          <a:p>
            <a:pPr algn="l"/>
            <a:r>
              <a:rPr lang="zh-CN" altLang="en-US" sz="2400">
                <a:solidFill>
                  <a:srgbClr val="C00000"/>
                </a:solidFill>
                <a:cs typeface="+mn-ea"/>
                <a:sym typeface="+mn-ea"/>
              </a:rPr>
              <a:t>习近平总书记关于劳动教育的重要论述，</a:t>
            </a:r>
            <a:r>
              <a:rPr lang="zh-CN" altLang="en-US" sz="2400">
                <a:solidFill>
                  <a:srgbClr val="C00000"/>
                </a:solidFill>
                <a:cs typeface="+mn-ea"/>
                <a:sym typeface="+mn-ea"/>
              </a:rPr>
              <a:t>丰富和发展了社会主义教育制度</a:t>
            </a:r>
            <a:endParaRPr lang="zh-CN" altLang="en-US" sz="2400">
              <a:solidFill>
                <a:srgbClr val="C00000"/>
              </a:solidFill>
              <a:cs typeface="+mn-ea"/>
              <a:sym typeface="+mn-lt"/>
            </a:endParaRPr>
          </a:p>
        </p:txBody>
      </p:sp>
      <p:sp>
        <p:nvSpPr>
          <p:cNvPr id="42" name="PA-1022130"/>
          <p:cNvSpPr/>
          <p:nvPr>
            <p:custDataLst>
              <p:tags r:id="rId2"/>
            </p:custDataLst>
          </p:nvPr>
        </p:nvSpPr>
        <p:spPr>
          <a:xfrm>
            <a:off x="1084135" y="1856037"/>
            <a:ext cx="10024375" cy="4421505"/>
          </a:xfrm>
          <a:prstGeom prst="rect">
            <a:avLst/>
          </a:prstGeom>
        </p:spPr>
        <p:txBody>
          <a:bodyPr wrap="square" lIns="105571" tIns="52784" rIns="105571" bIns="52784">
            <a:spAutoFit/>
          </a:bodyPr>
          <a:lstStyle/>
          <a:p>
            <a:pPr algn="just">
              <a:lnSpc>
                <a:spcPct val="130000"/>
              </a:lnSpc>
              <a:buClr>
                <a:srgbClr val="C00000"/>
              </a:buClr>
              <a:defRPr/>
            </a:pPr>
            <a:r>
              <a:rPr lang="en-US" altLang="zh-CN">
                <a:sym typeface="+mn-ea"/>
              </a:rPr>
              <a:t>      </a:t>
            </a:r>
            <a:r>
              <a:rPr lang="zh-CN" altLang="en-US">
                <a:sym typeface="+mn-ea"/>
              </a:rPr>
              <a:t>我国劳动教育源远流长，历来有着</a:t>
            </a:r>
            <a:r>
              <a:rPr lang="en-US" altLang="zh-CN">
                <a:sym typeface="+mn-ea"/>
              </a:rPr>
              <a:t>“</a:t>
            </a:r>
            <a:r>
              <a:rPr lang="zh-CN" altLang="en-US">
                <a:sym typeface="+mn-ea"/>
              </a:rPr>
              <a:t>耕读传家</a:t>
            </a:r>
            <a:r>
              <a:rPr lang="en-US" altLang="zh-CN">
                <a:sym typeface="+mn-ea"/>
              </a:rPr>
              <a:t>”</a:t>
            </a:r>
            <a:r>
              <a:rPr lang="zh-CN" altLang="en-US">
                <a:sym typeface="+mn-ea"/>
              </a:rPr>
              <a:t>的优良传统，</a:t>
            </a:r>
            <a:r>
              <a:rPr lang="en-US" altLang="zh-CN">
                <a:sym typeface="+mn-ea"/>
              </a:rPr>
              <a:t>“</a:t>
            </a:r>
            <a:r>
              <a:rPr lang="zh-CN" altLang="en-US">
                <a:sym typeface="+mn-ea"/>
              </a:rPr>
              <a:t>耕</a:t>
            </a:r>
            <a:r>
              <a:rPr lang="en-US" altLang="zh-CN">
                <a:sym typeface="+mn-ea"/>
              </a:rPr>
              <a:t>”</a:t>
            </a:r>
            <a:r>
              <a:rPr lang="zh-CN" altLang="en-US">
                <a:sym typeface="+mn-ea"/>
              </a:rPr>
              <a:t>指从事农业劳动；</a:t>
            </a:r>
            <a:r>
              <a:rPr lang="en-US" altLang="zh-CN">
                <a:sym typeface="+mn-ea"/>
              </a:rPr>
              <a:t>“</a:t>
            </a:r>
            <a:r>
              <a:rPr lang="zh-CN" altLang="en-US">
                <a:sym typeface="+mn-ea"/>
              </a:rPr>
              <a:t>读</a:t>
            </a:r>
            <a:r>
              <a:rPr lang="en-US" altLang="zh-CN">
                <a:sym typeface="+mn-ea"/>
              </a:rPr>
              <a:t>”</a:t>
            </a:r>
            <a:r>
              <a:rPr lang="zh-CN" altLang="en-US">
                <a:sym typeface="+mn-ea"/>
              </a:rPr>
              <a:t>即读书、学习，</a:t>
            </a:r>
            <a:r>
              <a:rPr lang="en-US" altLang="zh-CN">
                <a:sym typeface="+mn-ea"/>
              </a:rPr>
              <a:t>“</a:t>
            </a:r>
            <a:r>
              <a:rPr lang="zh-CN" altLang="en-US">
                <a:sym typeface="+mn-ea"/>
              </a:rPr>
              <a:t>耕读传家</a:t>
            </a:r>
            <a:r>
              <a:rPr lang="en-US" altLang="zh-CN">
                <a:sym typeface="+mn-ea"/>
              </a:rPr>
              <a:t>”</a:t>
            </a:r>
            <a:r>
              <a:rPr lang="zh-CN" altLang="en-US">
                <a:sym typeface="+mn-ea"/>
              </a:rPr>
              <a:t>体现了我国古代教育与生产劳动的简单结合。</a:t>
            </a:r>
            <a:r>
              <a:rPr lang="zh-CN" altLang="en-US">
                <a:solidFill>
                  <a:srgbClr val="FF0000"/>
                </a:solidFill>
                <a:sym typeface="+mn-ea"/>
              </a:rPr>
              <a:t>教育和生产相结合，作为党的教育方针的重要内容，经历了一个确立、调整、完善的发展历程。</a:t>
            </a:r>
            <a:endParaRPr lang="zh-CN" altLang="en-US">
              <a:solidFill>
                <a:srgbClr val="FF0000"/>
              </a:solidFill>
            </a:endParaRPr>
          </a:p>
          <a:p>
            <a:pPr algn="just">
              <a:lnSpc>
                <a:spcPct val="130000"/>
              </a:lnSpc>
              <a:buClr>
                <a:srgbClr val="C00000"/>
              </a:buClr>
              <a:defRPr/>
            </a:pPr>
            <a:r>
              <a:rPr lang="en-US" altLang="zh-CN">
                <a:sym typeface="+mn-ea"/>
              </a:rPr>
              <a:t>     1949</a:t>
            </a:r>
            <a:r>
              <a:rPr lang="zh-CN" altLang="en-US">
                <a:sym typeface="+mn-ea"/>
              </a:rPr>
              <a:t>年，新中国成立前夕，具有临时宪法性质的《中华人民政治协商会议共同纲领》，把</a:t>
            </a:r>
            <a:r>
              <a:rPr lang="en-US" altLang="zh-CN">
                <a:sym typeface="+mn-ea"/>
              </a:rPr>
              <a:t>“</a:t>
            </a:r>
            <a:r>
              <a:rPr lang="zh-CN" altLang="en-US">
                <a:sym typeface="+mn-ea"/>
              </a:rPr>
              <a:t>爱劳动</a:t>
            </a:r>
            <a:r>
              <a:rPr lang="en-US" altLang="zh-CN">
                <a:sym typeface="+mn-ea"/>
              </a:rPr>
              <a:t>”</a:t>
            </a:r>
            <a:r>
              <a:rPr lang="zh-CN" altLang="en-US">
                <a:sym typeface="+mn-ea"/>
              </a:rPr>
              <a:t>与</a:t>
            </a:r>
            <a:r>
              <a:rPr lang="en-US" altLang="zh-CN">
                <a:sym typeface="+mn-ea"/>
              </a:rPr>
              <a:t>“</a:t>
            </a:r>
            <a:r>
              <a:rPr lang="zh-CN" altLang="en-US">
                <a:sym typeface="+mn-ea"/>
              </a:rPr>
              <a:t>爱祖国</a:t>
            </a:r>
            <a:r>
              <a:rPr lang="en-US" altLang="zh-CN">
                <a:sym typeface="+mn-ea"/>
              </a:rPr>
              <a:t>”“</a:t>
            </a:r>
            <a:r>
              <a:rPr lang="zh-CN" altLang="en-US">
                <a:sym typeface="+mn-ea"/>
              </a:rPr>
              <a:t>爱人民</a:t>
            </a:r>
            <a:r>
              <a:rPr lang="en-US" altLang="zh-CN">
                <a:sym typeface="+mn-ea"/>
              </a:rPr>
              <a:t>”“</a:t>
            </a:r>
            <a:r>
              <a:rPr lang="zh-CN" altLang="en-US">
                <a:sym typeface="+mn-ea"/>
              </a:rPr>
              <a:t>爱科学</a:t>
            </a:r>
            <a:r>
              <a:rPr lang="en-US" altLang="zh-CN">
                <a:sym typeface="+mn-ea"/>
              </a:rPr>
              <a:t>”“</a:t>
            </a:r>
            <a:r>
              <a:rPr lang="zh-CN" altLang="en-US">
                <a:sym typeface="+mn-ea"/>
              </a:rPr>
              <a:t>爱护公共财物</a:t>
            </a:r>
            <a:r>
              <a:rPr lang="en-US" altLang="zh-CN">
                <a:sym typeface="+mn-ea"/>
              </a:rPr>
              <a:t>”</a:t>
            </a:r>
            <a:r>
              <a:rPr lang="zh-CN" altLang="en-US">
                <a:sym typeface="+mn-ea"/>
              </a:rPr>
              <a:t>一并列为中华人民共和国全体国民的公德。</a:t>
            </a:r>
            <a:endParaRPr lang="zh-CN" altLang="en-US">
              <a:solidFill>
                <a:schemeClr val="tx1"/>
              </a:solidFill>
            </a:endParaRPr>
          </a:p>
          <a:p>
            <a:pPr algn="just">
              <a:lnSpc>
                <a:spcPct val="130000"/>
              </a:lnSpc>
              <a:buClr>
                <a:srgbClr val="C00000"/>
              </a:buClr>
              <a:defRPr/>
            </a:pPr>
            <a:r>
              <a:rPr lang="en-US" altLang="zh-CN">
                <a:sym typeface="+mn-ea"/>
              </a:rPr>
              <a:t>      </a:t>
            </a:r>
            <a:r>
              <a:rPr lang="zh-CN" altLang="en-US">
                <a:sym typeface="+mn-ea"/>
              </a:rPr>
              <a:t>随着社会主义改造的完成，我们党实现对社会主义教育的全面领导，把</a:t>
            </a:r>
            <a:r>
              <a:rPr lang="en-US" altLang="zh-CN">
                <a:sym typeface="+mn-ea"/>
              </a:rPr>
              <a:t>“</a:t>
            </a:r>
            <a:r>
              <a:rPr lang="zh-CN" altLang="en-US">
                <a:sym typeface="+mn-ea"/>
              </a:rPr>
              <a:t>教育与生产劳动相结合</a:t>
            </a:r>
            <a:r>
              <a:rPr lang="en-US" altLang="zh-CN">
                <a:sym typeface="+mn-ea"/>
              </a:rPr>
              <a:t>”</a:t>
            </a:r>
            <a:r>
              <a:rPr lang="zh-CN" altLang="en-US">
                <a:sym typeface="+mn-ea"/>
              </a:rPr>
              <a:t>作为基本原则写入党的教育方针。毛泽东同志十分重视劳动教育，</a:t>
            </a:r>
            <a:r>
              <a:rPr lang="en-US" altLang="zh-CN">
                <a:sym typeface="+mn-ea"/>
              </a:rPr>
              <a:t>1957</a:t>
            </a:r>
            <a:r>
              <a:rPr lang="zh-CN" altLang="en-US">
                <a:sym typeface="+mn-ea"/>
              </a:rPr>
              <a:t>年在《关于正确处理人民内部矛盾的问题》中明确提出，</a:t>
            </a:r>
            <a:r>
              <a:rPr lang="en-US" altLang="zh-CN">
                <a:sym typeface="+mn-ea"/>
              </a:rPr>
              <a:t>“</a:t>
            </a:r>
            <a:r>
              <a:rPr lang="zh-CN" altLang="en-US">
                <a:sym typeface="+mn-ea"/>
              </a:rPr>
              <a:t>我们的教育方针，应该使受教育者在德育、智育、体育几方面都得到发展，成为有社会主义觉悟的有文化的劳动者。</a:t>
            </a:r>
            <a:endParaRPr lang="zh-CN" altLang="en-US">
              <a:solidFill>
                <a:schemeClr val="tx1"/>
              </a:solidFill>
            </a:endParaRPr>
          </a:p>
          <a:p>
            <a:pPr algn="just">
              <a:lnSpc>
                <a:spcPct val="130000"/>
              </a:lnSpc>
              <a:buClr>
                <a:srgbClr val="C00000"/>
              </a:buClr>
              <a:defRPr/>
            </a:pPr>
            <a:r>
              <a:rPr lang="en-US" altLang="zh-CN">
                <a:sym typeface="+mn-ea"/>
              </a:rPr>
              <a:t>      </a:t>
            </a:r>
            <a:r>
              <a:rPr lang="zh-CN" altLang="en-US">
                <a:sym typeface="+mn-ea"/>
              </a:rPr>
              <a:t>党的十一届三中全会之后，党和国家工作重心转移到经济建设上来，确立以经济建设为中心的基本路线，要求教育为经济社会发展服务，教育方针也在调整中不断完善。</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par>
                          <p:cTn id="12" fill="hold">
                            <p:stCondLst>
                              <p:cond delay="0"/>
                            </p:stCondLst>
                            <p:childTnLst>
                              <p:par>
                                <p:cTn id="13" presetID="22" presetClass="entr" presetSubtype="1"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up)">
                                      <p:cBhvr>
                                        <p:cTn id="1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PA-1022130"/>
          <p:cNvSpPr/>
          <p:nvPr>
            <p:custDataLst>
              <p:tags r:id="rId1"/>
            </p:custDataLst>
          </p:nvPr>
        </p:nvSpPr>
        <p:spPr>
          <a:xfrm>
            <a:off x="1084135" y="1544887"/>
            <a:ext cx="10024375" cy="4781550"/>
          </a:xfrm>
          <a:prstGeom prst="rect">
            <a:avLst/>
          </a:prstGeom>
        </p:spPr>
        <p:txBody>
          <a:bodyPr wrap="square" lIns="105571" tIns="52784" rIns="105571" bIns="52784">
            <a:spAutoFit/>
          </a:bodyPr>
          <a:lstStyle/>
          <a:p>
            <a:pPr algn="just">
              <a:lnSpc>
                <a:spcPct val="130000"/>
              </a:lnSpc>
              <a:buClr>
                <a:srgbClr val="C00000"/>
              </a:buClr>
              <a:defRPr/>
            </a:pPr>
            <a:r>
              <a:rPr lang="en-US" altLang="zh-CN">
                <a:sym typeface="+mn-ea"/>
              </a:rPr>
              <a:t>      </a:t>
            </a:r>
            <a:r>
              <a:rPr lang="en-US" altLang="zh-CN">
                <a:sym typeface="+mn-ea"/>
              </a:rPr>
              <a:t>1995</a:t>
            </a:r>
            <a:r>
              <a:rPr lang="zh-CN" altLang="en-US">
                <a:sym typeface="+mn-ea"/>
              </a:rPr>
              <a:t>年颁布的《中华人民共和国教育法》，规定</a:t>
            </a:r>
            <a:r>
              <a:rPr lang="en-US" altLang="zh-CN">
                <a:sym typeface="+mn-ea"/>
              </a:rPr>
              <a:t>“</a:t>
            </a:r>
            <a:r>
              <a:rPr lang="zh-CN" altLang="en-US">
                <a:sym typeface="+mn-ea"/>
              </a:rPr>
              <a:t>教育必须为社会主义现代化建设服务，必须与生产劳动相结合，培养德、智、体等方面全面发展的社会主义建设中和接班人。</a:t>
            </a:r>
            <a:endParaRPr lang="zh-CN" altLang="en-US">
              <a:solidFill>
                <a:schemeClr val="tx1"/>
              </a:solidFill>
            </a:endParaRPr>
          </a:p>
          <a:p>
            <a:pPr algn="just">
              <a:lnSpc>
                <a:spcPct val="130000"/>
              </a:lnSpc>
              <a:buClr>
                <a:srgbClr val="C00000"/>
              </a:buClr>
              <a:defRPr/>
            </a:pPr>
            <a:r>
              <a:rPr lang="zh-CN" altLang="en-US">
                <a:sym typeface="+mn-ea"/>
              </a:rPr>
              <a:t>此后新时期教育方针不断发展完善，更加注重与生产劳动和社会实践相结合，党的十六大、十七大均提出</a:t>
            </a:r>
            <a:r>
              <a:rPr lang="en-US" altLang="zh-CN">
                <a:sym typeface="+mn-ea"/>
              </a:rPr>
              <a:t>“</a:t>
            </a:r>
            <a:r>
              <a:rPr lang="zh-CN" altLang="en-US">
                <a:sym typeface="+mn-ea"/>
              </a:rPr>
              <a:t>培养德智体美劳全面发展的社会主义建设者和接班人</a:t>
            </a:r>
            <a:r>
              <a:rPr lang="en-US" altLang="zh-CN">
                <a:sym typeface="+mn-ea"/>
              </a:rPr>
              <a:t>”</a:t>
            </a:r>
            <a:r>
              <a:rPr lang="zh-CN" altLang="en-US">
                <a:sym typeface="+mn-ea"/>
              </a:rPr>
              <a:t>的目标，在</a:t>
            </a:r>
            <a:r>
              <a:rPr lang="en-US" altLang="zh-CN">
                <a:sym typeface="+mn-ea"/>
              </a:rPr>
              <a:t>“</a:t>
            </a:r>
            <a:r>
              <a:rPr lang="zh-CN" altLang="en-US">
                <a:sym typeface="+mn-ea"/>
              </a:rPr>
              <a:t>德智体</a:t>
            </a:r>
            <a:r>
              <a:rPr lang="en-US" altLang="zh-CN">
                <a:sym typeface="+mn-ea"/>
              </a:rPr>
              <a:t>”</a:t>
            </a:r>
            <a:r>
              <a:rPr lang="zh-CN" altLang="en-US">
                <a:sym typeface="+mn-ea"/>
              </a:rPr>
              <a:t>的基础上增加了</a:t>
            </a:r>
            <a:r>
              <a:rPr lang="en-US" altLang="zh-CN">
                <a:sym typeface="+mn-ea"/>
              </a:rPr>
              <a:t>“</a:t>
            </a:r>
            <a:r>
              <a:rPr lang="zh-CN" altLang="en-US">
                <a:sym typeface="+mn-ea"/>
              </a:rPr>
              <a:t>美</a:t>
            </a:r>
            <a:r>
              <a:rPr lang="en-US" altLang="zh-CN">
                <a:sym typeface="+mn-ea"/>
              </a:rPr>
              <a:t>”</a:t>
            </a:r>
            <a:r>
              <a:rPr lang="zh-CN" altLang="en-US">
                <a:sym typeface="+mn-ea"/>
              </a:rPr>
              <a:t>。</a:t>
            </a:r>
            <a:endParaRPr lang="zh-CN" altLang="en-US">
              <a:solidFill>
                <a:schemeClr val="tx1"/>
              </a:solidFill>
            </a:endParaRPr>
          </a:p>
          <a:p>
            <a:pPr algn="just">
              <a:lnSpc>
                <a:spcPct val="130000"/>
              </a:lnSpc>
              <a:buClr>
                <a:srgbClr val="C00000"/>
              </a:buClr>
              <a:defRPr/>
            </a:pPr>
            <a:r>
              <a:rPr lang="en-US" altLang="zh-CN">
                <a:solidFill>
                  <a:srgbClr val="FF0000"/>
                </a:solidFill>
                <a:sym typeface="+mn-ea"/>
              </a:rPr>
              <a:t>      </a:t>
            </a:r>
            <a:r>
              <a:rPr lang="zh-CN" altLang="en-US">
                <a:solidFill>
                  <a:srgbClr val="FF0000"/>
                </a:solidFill>
                <a:sym typeface="+mn-ea"/>
              </a:rPr>
              <a:t>随着中国特色社会主义社会进入新时代，新时代教育服务功能也发生了新变化，教育特别是高等教育要为人民服务，为中国共产党治国理政服务，为巩固和发展中国特色社会主义制度服务，为改革开放和社会主义现代化建设服务。赋予劳动教育新的使命和内涵。</a:t>
            </a:r>
            <a:endParaRPr lang="zh-CN" altLang="en-US">
              <a:solidFill>
                <a:srgbClr val="FF0000"/>
              </a:solidFill>
            </a:endParaRPr>
          </a:p>
          <a:p>
            <a:pPr algn="just">
              <a:lnSpc>
                <a:spcPct val="130000"/>
              </a:lnSpc>
              <a:buClr>
                <a:srgbClr val="C00000"/>
              </a:buClr>
              <a:defRPr/>
            </a:pPr>
            <a:r>
              <a:rPr lang="en-US" altLang="zh-CN">
                <a:sym typeface="+mn-ea"/>
              </a:rPr>
              <a:t>     2018</a:t>
            </a:r>
            <a:r>
              <a:rPr lang="zh-CN" altLang="en-US">
                <a:sym typeface="+mn-ea"/>
              </a:rPr>
              <a:t>年</a:t>
            </a:r>
            <a:r>
              <a:rPr lang="en-US" altLang="zh-CN">
                <a:sym typeface="+mn-ea"/>
              </a:rPr>
              <a:t>9</a:t>
            </a:r>
            <a:r>
              <a:rPr lang="zh-CN" altLang="en-US">
                <a:sym typeface="+mn-ea"/>
              </a:rPr>
              <a:t>月，习近平总书记在全国教育大会上</a:t>
            </a:r>
            <a:r>
              <a:rPr lang="en-US" altLang="zh-CN">
                <a:sym typeface="+mn-ea"/>
              </a:rPr>
              <a:t>“</a:t>
            </a:r>
            <a:r>
              <a:rPr lang="zh-CN" altLang="en-US">
                <a:sym typeface="+mn-ea"/>
              </a:rPr>
              <a:t>指出：</a:t>
            </a:r>
            <a:r>
              <a:rPr lang="en-US" altLang="zh-CN">
                <a:sym typeface="+mn-ea"/>
              </a:rPr>
              <a:t>“</a:t>
            </a:r>
            <a:r>
              <a:rPr lang="zh-CN" altLang="en-US">
                <a:sym typeface="+mn-ea"/>
              </a:rPr>
              <a:t>要在学生中弘扬劳动精神，教育引导学生崇尚劳动、尊重劳动，懂得劳动最光荣、劳动最崇高、劳动最伟大、劳动最美丽的道理，长大后能够辛勤劳动、诚实劳动、创造性劳动</a:t>
            </a:r>
            <a:r>
              <a:rPr lang="en-US" altLang="zh-CN">
                <a:sym typeface="+mn-ea"/>
              </a:rPr>
              <a:t>”,</a:t>
            </a:r>
            <a:r>
              <a:rPr lang="zh-CN" altLang="en-US">
                <a:sym typeface="+mn-ea"/>
              </a:rPr>
              <a:t>并在阐释教育目标时首次完整提出</a:t>
            </a:r>
            <a:r>
              <a:rPr lang="en-US" altLang="zh-CN">
                <a:sym typeface="+mn-ea"/>
              </a:rPr>
              <a:t>“</a:t>
            </a:r>
            <a:r>
              <a:rPr lang="zh-CN" altLang="en-US">
                <a:sym typeface="+mn-ea"/>
              </a:rPr>
              <a:t>培养德智体美劳全面发展的社会主义建设者和接班人</a:t>
            </a:r>
            <a:r>
              <a:rPr lang="en-US" altLang="zh-CN">
                <a:sym typeface="+mn-ea"/>
              </a:rPr>
              <a:t>”</a:t>
            </a:r>
            <a:r>
              <a:rPr lang="zh-CN" altLang="en-US">
                <a:sym typeface="+mn-ea"/>
              </a:rPr>
              <a:t>，进一步凸显了劳动教育在新时代教育体系中的重要地位，推动新时代教育回归初心、回归育人。</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1022133"/>
          <p:cNvSpPr/>
          <p:nvPr>
            <p:custDataLst>
              <p:tags r:id="rId1"/>
            </p:custDataLst>
          </p:nvPr>
        </p:nvSpPr>
        <p:spPr>
          <a:xfrm>
            <a:off x="689521" y="1139414"/>
            <a:ext cx="9631680" cy="460375"/>
          </a:xfrm>
          <a:prstGeom prst="rect">
            <a:avLst/>
          </a:prstGeom>
        </p:spPr>
        <p:txBody>
          <a:bodyPr wrap="none">
            <a:spAutoFit/>
          </a:bodyPr>
          <a:lstStyle/>
          <a:p>
            <a:pPr algn="l"/>
            <a:r>
              <a:rPr lang="zh-CN" altLang="en-US" sz="2400">
                <a:solidFill>
                  <a:srgbClr val="FF0000"/>
                </a:solidFill>
                <a:sym typeface="+mn-ea"/>
              </a:rPr>
              <a:t>习近平总书记关于劳动教育的重要论述，体现了人民性与时代性的统一</a:t>
            </a:r>
            <a:endParaRPr lang="zh-CN" altLang="en-US" sz="2400" dirty="0">
              <a:solidFill>
                <a:srgbClr val="FF0000"/>
              </a:solidFill>
              <a:cs typeface="+mn-ea"/>
              <a:sym typeface="+mn-ea"/>
            </a:endParaRPr>
          </a:p>
        </p:txBody>
      </p:sp>
      <p:sp>
        <p:nvSpPr>
          <p:cNvPr id="45" name="PA-1022135"/>
          <p:cNvSpPr/>
          <p:nvPr>
            <p:custDataLst>
              <p:tags r:id="rId2"/>
            </p:custDataLst>
          </p:nvPr>
        </p:nvSpPr>
        <p:spPr>
          <a:xfrm>
            <a:off x="1068070" y="1943735"/>
            <a:ext cx="9457055" cy="4407535"/>
          </a:xfrm>
          <a:prstGeom prst="rect">
            <a:avLst/>
          </a:prstGeom>
        </p:spPr>
        <p:txBody>
          <a:bodyPr wrap="square">
            <a:spAutoFit/>
          </a:bodyPr>
          <a:lstStyle/>
          <a:p>
            <a:pPr indent="-285750" algn="just">
              <a:lnSpc>
                <a:spcPct val="130000"/>
              </a:lnSpc>
              <a:buFont typeface="Arial" panose="020B0604020202020204" pitchFamily="34" charset="0"/>
              <a:buChar char="•"/>
              <a:defRPr/>
            </a:pPr>
            <a:r>
              <a:rPr lang="zh-CN" altLang="en-US">
                <a:sym typeface="+mn-ea"/>
              </a:rPr>
              <a:t>发展教育事业，坚持教育的人民性，实现人的全面发展是中国共产党教育事业的价值目标，也是中国特色社会主义教育制度的本质特征，始终坚持为人民服务也是劳动教育改革必须坚持的指导思想。</a:t>
            </a:r>
            <a:endParaRPr lang="zh-CN" altLang="en-US"/>
          </a:p>
          <a:p>
            <a:pPr indent="-285750" algn="just">
              <a:lnSpc>
                <a:spcPct val="130000"/>
              </a:lnSpc>
              <a:buFont typeface="Arial" panose="020B0604020202020204" pitchFamily="34" charset="0"/>
              <a:buChar char="•"/>
              <a:defRPr/>
            </a:pPr>
            <a:r>
              <a:rPr lang="zh-CN" altLang="en-US">
                <a:sym typeface="+mn-ea"/>
              </a:rPr>
              <a:t>劳动教育的价值理念是以人为本</a:t>
            </a:r>
            <a:endParaRPr lang="zh-CN" altLang="en-US"/>
          </a:p>
          <a:p>
            <a:pPr indent="-285750" algn="just">
              <a:lnSpc>
                <a:spcPct val="130000"/>
              </a:lnSpc>
              <a:buFont typeface="Arial" panose="020B0604020202020204" pitchFamily="34" charset="0"/>
              <a:buChar char="•"/>
              <a:defRPr/>
            </a:pPr>
            <a:r>
              <a:rPr lang="zh-CN" altLang="en-US">
                <a:sym typeface="+mn-ea"/>
              </a:rPr>
              <a:t>一方面强调劳动教育的内容。</a:t>
            </a:r>
            <a:r>
              <a:rPr lang="zh-CN" altLang="en-US">
                <a:solidFill>
                  <a:srgbClr val="FF0000"/>
                </a:solidFill>
                <a:sym typeface="+mn-ea"/>
              </a:rPr>
              <a:t>（通过劳动教育使学生透过历史和现实，认识到人民群众的首创精神，认识到人民群众的无穷智慧和力量）</a:t>
            </a:r>
            <a:endParaRPr lang="zh-CN" altLang="en-US"/>
          </a:p>
          <a:p>
            <a:pPr indent="-285750" algn="just">
              <a:lnSpc>
                <a:spcPct val="130000"/>
              </a:lnSpc>
              <a:buFont typeface="Arial" panose="020B0604020202020204" pitchFamily="34" charset="0"/>
              <a:buChar char="•"/>
              <a:defRPr/>
            </a:pPr>
            <a:r>
              <a:rPr lang="zh-CN" altLang="en-US">
                <a:sym typeface="+mn-ea"/>
              </a:rPr>
              <a:t>另一方面强调新时代中国特色社会主义教育发展道路，是以造福人民，办好人民满意的教育为工作目标。</a:t>
            </a:r>
            <a:r>
              <a:rPr lang="zh-CN" altLang="en-US">
                <a:solidFill>
                  <a:srgbClr val="FF0000"/>
                </a:solidFill>
                <a:sym typeface="+mn-ea"/>
              </a:rPr>
              <a:t>（劳动教育是社会主义教育的重要特征，最终的目的，是通过劳动精神、工匠精神的培养和弘扬，在全社会范围内形成尊重劳动者的风尚，使受教育者热爱劳动，力所能及的积极参加社会服务型劳动、公益志愿活动和生产劳动，树立服务意识，将自己所学知识、技能转化到全心全意为人民服务的事业当中去。</a:t>
            </a:r>
            <a:endParaRPr lang="zh-CN" altLang="en-US">
              <a:solidFill>
                <a:srgbClr val="FF0000"/>
              </a:solidFill>
            </a:endParaRPr>
          </a:p>
          <a:p>
            <a:pPr indent="-285750" algn="just">
              <a:lnSpc>
                <a:spcPct val="130000"/>
              </a:lnSpc>
              <a:buFont typeface="Arial" panose="020B0604020202020204" pitchFamily="34" charset="0"/>
              <a:buChar char="•"/>
              <a:defRPr/>
            </a:pPr>
            <a:endParaRPr lang="zh-CN" altLang="en-US" dirty="0">
              <a:cs typeface="+mn-ea"/>
              <a:sym typeface="+mn-lt"/>
            </a:endParaRPr>
          </a:p>
        </p:txBody>
      </p:sp>
      <p:pic>
        <p:nvPicPr>
          <p:cNvPr id="58" name="PA-1022140"/>
          <p:cNvPicPr>
            <a:picLocks noChangeAspect="1"/>
          </p:cNvPicPr>
          <p:nvPr>
            <p:custDataLst>
              <p:tags r:id="rId3"/>
            </p:custDataLst>
          </p:nvPr>
        </p:nvPicPr>
        <p:blipFill>
          <a:blip r:embed="rId4" cstate="screen"/>
          <a:stretch>
            <a:fillRect/>
          </a:stretch>
        </p:blipFill>
        <p:spPr>
          <a:xfrm>
            <a:off x="8676105" y="4400158"/>
            <a:ext cx="3063607" cy="217653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par>
                          <p:cTn id="12" fill="hold">
                            <p:stCondLst>
                              <p:cond delay="0"/>
                            </p:stCondLst>
                            <p:childTnLst>
                              <p:par>
                                <p:cTn id="13" presetID="2" presetClass="entr" presetSubtype="4" fill="hold" grpId="0" nodeType="after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750" fill="hold"/>
                                        <p:tgtEl>
                                          <p:spTgt spid="45"/>
                                        </p:tgtEl>
                                        <p:attrNameLst>
                                          <p:attrName>ppt_x</p:attrName>
                                        </p:attrNameLst>
                                      </p:cBhvr>
                                      <p:tavLst>
                                        <p:tav tm="0">
                                          <p:val>
                                            <p:strVal val="#ppt_x"/>
                                          </p:val>
                                        </p:tav>
                                        <p:tav tm="100000">
                                          <p:val>
                                            <p:strVal val="#ppt_x"/>
                                          </p:val>
                                        </p:tav>
                                      </p:tavLst>
                                    </p:anim>
                                    <p:anim calcmode="lin" valueType="num">
                                      <p:cBhvr additive="base">
                                        <p:cTn id="16" dur="750" fill="hold"/>
                                        <p:tgtEl>
                                          <p:spTgt spid="45"/>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A-1022176" descr="图片包含 建筑, 游戏机, 烟花, 大&#10;&#10;描述已自动生成"/>
          <p:cNvPicPr>
            <a:picLocks noChangeAspect="1"/>
          </p:cNvPicPr>
          <p:nvPr>
            <p:custDataLst>
              <p:tags r:id="rId1"/>
            </p:custDataLst>
          </p:nvPr>
        </p:nvPicPr>
        <p:blipFill>
          <a:blip r:embed="rId2" cstate="screen"/>
          <a:stretch>
            <a:fillRect/>
          </a:stretch>
        </p:blipFill>
        <p:spPr>
          <a:xfrm>
            <a:off x="0" y="746926"/>
            <a:ext cx="12192000" cy="6094615"/>
          </a:xfrm>
          <a:prstGeom prst="rect">
            <a:avLst/>
          </a:prstGeom>
        </p:spPr>
      </p:pic>
      <p:pic>
        <p:nvPicPr>
          <p:cNvPr id="15" name="PA-1022177" descr="图片包含 红色, 黑暗, 黑色, 桌子&#10;&#10;描述已自动生成"/>
          <p:cNvPicPr>
            <a:picLocks noChangeAspect="1"/>
          </p:cNvPicPr>
          <p:nvPr>
            <p:custDataLst>
              <p:tags r:id="rId3"/>
            </p:custDataLst>
          </p:nvPr>
        </p:nvPicPr>
        <p:blipFill>
          <a:blip r:embed="rId4" cstate="screen"/>
          <a:stretch>
            <a:fillRect/>
          </a:stretch>
        </p:blipFill>
        <p:spPr>
          <a:xfrm>
            <a:off x="0" y="763385"/>
            <a:ext cx="12192000" cy="6094615"/>
          </a:xfrm>
          <a:prstGeom prst="rect">
            <a:avLst/>
          </a:prstGeom>
        </p:spPr>
      </p:pic>
      <p:grpSp>
        <p:nvGrpSpPr>
          <p:cNvPr id="2" name="PA-1022178"/>
          <p:cNvGrpSpPr/>
          <p:nvPr>
            <p:custDataLst>
              <p:tags r:id="rId5"/>
            </p:custDataLst>
          </p:nvPr>
        </p:nvGrpSpPr>
        <p:grpSpPr bwMode="auto">
          <a:xfrm>
            <a:off x="2242336" y="2287113"/>
            <a:ext cx="7679283" cy="375390"/>
            <a:chOff x="0" y="0"/>
            <a:chExt cx="10075" cy="492"/>
          </a:xfrm>
          <a:solidFill>
            <a:srgbClr val="C00000"/>
          </a:solidFill>
        </p:grpSpPr>
        <p:sp>
          <p:nvSpPr>
            <p:cNvPr id="3" name="PA-AutoShape 4"/>
            <p:cNvSpPr>
              <a:spLocks noChangeArrowheads="1"/>
            </p:cNvSpPr>
            <p:nvPr>
              <p:custDataLst>
                <p:tags r:id="rId6"/>
              </p:custDataLst>
            </p:nvPr>
          </p:nvSpPr>
          <p:spPr bwMode="auto">
            <a:xfrm>
              <a:off x="4800" y="0"/>
              <a:ext cx="495" cy="492"/>
            </a:xfrm>
            <a:prstGeom prst="star5">
              <a:avLst/>
            </a:prstGeom>
            <a:grpFill/>
            <a:ln w="9525">
              <a:solidFill>
                <a:srgbClr val="C0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2160" b="0" i="0" u="none" strike="noStrike" kern="0" cap="none" spc="0" normalizeH="0" baseline="0" noProof="0">
                <a:ln>
                  <a:noFill/>
                </a:ln>
                <a:solidFill>
                  <a:prstClr val="black"/>
                </a:solidFill>
                <a:effectLst/>
                <a:uLnTx/>
                <a:uFillTx/>
                <a:cs typeface="+mn-ea"/>
                <a:sym typeface="+mn-lt"/>
              </a:endParaRPr>
            </a:p>
          </p:txBody>
        </p:sp>
        <p:sp>
          <p:nvSpPr>
            <p:cNvPr id="4" name="PA-Line 5"/>
            <p:cNvSpPr>
              <a:spLocks noChangeShapeType="1"/>
            </p:cNvSpPr>
            <p:nvPr>
              <p:custDataLst>
                <p:tags r:id="rId7"/>
              </p:custDataLst>
            </p:nvPr>
          </p:nvSpPr>
          <p:spPr bwMode="auto">
            <a:xfrm flipH="1">
              <a:off x="0" y="281"/>
              <a:ext cx="4747" cy="4"/>
            </a:xfrm>
            <a:prstGeom prst="line">
              <a:avLst/>
            </a:prstGeom>
            <a:grpFill/>
            <a:ln w="19050">
              <a:solidFill>
                <a:srgbClr val="C0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160" b="0" i="0" u="none" strike="noStrike" kern="0" cap="none" spc="0" normalizeH="0" baseline="0" noProof="0">
                <a:ln>
                  <a:noFill/>
                </a:ln>
                <a:solidFill>
                  <a:prstClr val="black"/>
                </a:solidFill>
                <a:effectLst/>
                <a:uLnTx/>
                <a:uFillTx/>
                <a:cs typeface="+mn-ea"/>
                <a:sym typeface="+mn-lt"/>
              </a:endParaRPr>
            </a:p>
          </p:txBody>
        </p:sp>
        <p:sp>
          <p:nvSpPr>
            <p:cNvPr id="5" name="PA-Line 6"/>
            <p:cNvSpPr>
              <a:spLocks noChangeShapeType="1"/>
            </p:cNvSpPr>
            <p:nvPr>
              <p:custDataLst>
                <p:tags r:id="rId8"/>
              </p:custDataLst>
            </p:nvPr>
          </p:nvSpPr>
          <p:spPr bwMode="auto">
            <a:xfrm flipH="1">
              <a:off x="5329" y="281"/>
              <a:ext cx="4747" cy="4"/>
            </a:xfrm>
            <a:prstGeom prst="line">
              <a:avLst/>
            </a:prstGeom>
            <a:grpFill/>
            <a:ln w="19050">
              <a:solidFill>
                <a:srgbClr val="C0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160" b="0" i="0" u="none" strike="noStrike" kern="0" cap="none" spc="0" normalizeH="0" baseline="0" noProof="0">
                <a:ln>
                  <a:noFill/>
                </a:ln>
                <a:solidFill>
                  <a:prstClr val="black"/>
                </a:solidFill>
                <a:effectLst/>
                <a:uLnTx/>
                <a:uFillTx/>
                <a:cs typeface="+mn-ea"/>
                <a:sym typeface="+mn-lt"/>
              </a:endParaRPr>
            </a:p>
          </p:txBody>
        </p:sp>
      </p:grpSp>
      <p:pic>
        <p:nvPicPr>
          <p:cNvPr id="6" name="PA-1022179" descr="田字框"/>
          <p:cNvPicPr>
            <a:picLocks noChangeAspect="1" noChangeArrowheads="1"/>
          </p:cNvPicPr>
          <p:nvPr>
            <p:custDataLst>
              <p:tags r:id="rId9"/>
            </p:custDataLst>
          </p:nvPr>
        </p:nvPicPr>
        <p:blipFill>
          <a:blip r:embed="rId10" cstate="screen"/>
          <a:srcRect/>
          <a:stretch>
            <a:fillRect/>
          </a:stretch>
        </p:blipFill>
        <p:spPr bwMode="auto">
          <a:xfrm>
            <a:off x="4498483" y="1358791"/>
            <a:ext cx="543076" cy="5449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A-1022180" descr="田字框"/>
          <p:cNvPicPr>
            <a:picLocks noChangeAspect="1" noChangeArrowheads="1"/>
          </p:cNvPicPr>
          <p:nvPr>
            <p:custDataLst>
              <p:tags r:id="rId11"/>
            </p:custDataLst>
          </p:nvPr>
        </p:nvPicPr>
        <p:blipFill>
          <a:blip r:embed="rId10" cstate="screen"/>
          <a:srcRect/>
          <a:stretch>
            <a:fillRect/>
          </a:stretch>
        </p:blipFill>
        <p:spPr bwMode="auto">
          <a:xfrm>
            <a:off x="5405515" y="1358791"/>
            <a:ext cx="543076" cy="5449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A-1022181" descr="田字框"/>
          <p:cNvPicPr>
            <a:picLocks noChangeAspect="1" noChangeArrowheads="1"/>
          </p:cNvPicPr>
          <p:nvPr>
            <p:custDataLst>
              <p:tags r:id="rId12"/>
            </p:custDataLst>
          </p:nvPr>
        </p:nvPicPr>
        <p:blipFill>
          <a:blip r:embed="rId10" cstate="screen"/>
          <a:srcRect/>
          <a:stretch>
            <a:fillRect/>
          </a:stretch>
        </p:blipFill>
        <p:spPr bwMode="auto">
          <a:xfrm>
            <a:off x="6278247" y="1358791"/>
            <a:ext cx="543076" cy="5449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A-1022182" descr="田字框"/>
          <p:cNvPicPr>
            <a:picLocks noChangeAspect="1" noChangeArrowheads="1"/>
          </p:cNvPicPr>
          <p:nvPr>
            <p:custDataLst>
              <p:tags r:id="rId13"/>
            </p:custDataLst>
          </p:nvPr>
        </p:nvPicPr>
        <p:blipFill>
          <a:blip r:embed="rId10" cstate="screen"/>
          <a:srcRect/>
          <a:stretch>
            <a:fillRect/>
          </a:stretch>
        </p:blipFill>
        <p:spPr bwMode="auto">
          <a:xfrm>
            <a:off x="7183376" y="1358791"/>
            <a:ext cx="543075" cy="5449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PA-1022183"/>
          <p:cNvSpPr txBox="1">
            <a:spLocks noChangeArrowheads="1"/>
          </p:cNvSpPr>
          <p:nvPr>
            <p:custDataLst>
              <p:tags r:id="rId14"/>
            </p:custDataLst>
          </p:nvPr>
        </p:nvSpPr>
        <p:spPr bwMode="auto">
          <a:xfrm>
            <a:off x="4510297" y="1371174"/>
            <a:ext cx="3227967" cy="5356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500">
                <a:solidFill>
                  <a:schemeClr val="tx1"/>
                </a:solidFill>
                <a:latin typeface="Arial" panose="020B0604020202020204" pitchFamily="34" charset="0"/>
                <a:ea typeface="宋体" panose="02010600030101010101" pitchFamily="2" charset="-122"/>
              </a:defRPr>
            </a:lvl1pPr>
            <a:lvl2pPr marL="742950" indent="-285750">
              <a:defRPr sz="1500">
                <a:solidFill>
                  <a:schemeClr val="tx1"/>
                </a:solidFill>
                <a:latin typeface="Arial" panose="020B0604020202020204" pitchFamily="34" charset="0"/>
                <a:ea typeface="宋体" panose="02010600030101010101" pitchFamily="2" charset="-122"/>
              </a:defRPr>
            </a:lvl2pPr>
            <a:lvl3pPr marL="1143000" indent="-228600">
              <a:defRPr sz="1500">
                <a:solidFill>
                  <a:schemeClr val="tx1"/>
                </a:solidFill>
                <a:latin typeface="Arial" panose="020B0604020202020204" pitchFamily="34" charset="0"/>
                <a:ea typeface="宋体" panose="02010600030101010101" pitchFamily="2" charset="-122"/>
              </a:defRPr>
            </a:lvl3pPr>
            <a:lvl4pPr marL="1600200" indent="-228600">
              <a:defRPr sz="1500">
                <a:solidFill>
                  <a:schemeClr val="tx1"/>
                </a:solidFill>
                <a:latin typeface="Arial" panose="020B0604020202020204" pitchFamily="34" charset="0"/>
                <a:ea typeface="宋体" panose="02010600030101010101" pitchFamily="2" charset="-122"/>
              </a:defRPr>
            </a:lvl4pPr>
            <a:lvl5pPr marL="2057400" indent="-228600">
              <a:defRPr sz="15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9pPr>
          </a:lstStyle>
          <a:p>
            <a:pPr algn="dist">
              <a:buFont typeface="Arial" panose="020B0604020202020204" pitchFamily="34" charset="0"/>
              <a:buNone/>
            </a:pPr>
            <a:r>
              <a:rPr lang="zh-CN" altLang="en-US" sz="2880" dirty="0">
                <a:solidFill>
                  <a:srgbClr val="C00000"/>
                </a:solidFill>
                <a:latin typeface="+mn-lt"/>
                <a:ea typeface="+mn-ea"/>
                <a:cs typeface="+mn-ea"/>
                <a:sym typeface="+mn-lt"/>
              </a:rPr>
              <a:t>第四部分</a:t>
            </a:r>
            <a:endParaRPr lang="zh-CN" altLang="en-US" sz="2880" dirty="0">
              <a:solidFill>
                <a:srgbClr val="C00000"/>
              </a:solidFill>
              <a:latin typeface="+mn-lt"/>
              <a:ea typeface="+mn-ea"/>
              <a:cs typeface="+mn-ea"/>
              <a:sym typeface="+mn-lt"/>
            </a:endParaRPr>
          </a:p>
        </p:txBody>
      </p:sp>
      <p:sp>
        <p:nvSpPr>
          <p:cNvPr id="11" name="PA-1022184"/>
          <p:cNvSpPr txBox="1">
            <a:spLocks noChangeArrowheads="1"/>
          </p:cNvSpPr>
          <p:nvPr>
            <p:custDataLst>
              <p:tags r:id="rId15"/>
            </p:custDataLst>
          </p:nvPr>
        </p:nvSpPr>
        <p:spPr bwMode="auto">
          <a:xfrm>
            <a:off x="1304041" y="2865734"/>
            <a:ext cx="9583918" cy="7505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7113" tIns="43556" rIns="87113" bIns="43556">
            <a:spAutoFit/>
          </a:bodyPr>
          <a:lstStyle>
            <a:lvl1pPr>
              <a:defRPr sz="1500">
                <a:solidFill>
                  <a:schemeClr val="tx1"/>
                </a:solidFill>
                <a:latin typeface="Arial" panose="020B0604020202020204" pitchFamily="34" charset="0"/>
                <a:ea typeface="宋体" panose="02010600030101010101" pitchFamily="2" charset="-122"/>
              </a:defRPr>
            </a:lvl1pPr>
            <a:lvl2pPr marL="742950" indent="-285750">
              <a:defRPr sz="1500">
                <a:solidFill>
                  <a:schemeClr val="tx1"/>
                </a:solidFill>
                <a:latin typeface="Arial" panose="020B0604020202020204" pitchFamily="34" charset="0"/>
                <a:ea typeface="宋体" panose="02010600030101010101" pitchFamily="2" charset="-122"/>
              </a:defRPr>
            </a:lvl2pPr>
            <a:lvl3pPr marL="1143000" indent="-228600">
              <a:defRPr sz="1500">
                <a:solidFill>
                  <a:schemeClr val="tx1"/>
                </a:solidFill>
                <a:latin typeface="Arial" panose="020B0604020202020204" pitchFamily="34" charset="0"/>
                <a:ea typeface="宋体" panose="02010600030101010101" pitchFamily="2" charset="-122"/>
              </a:defRPr>
            </a:lvl3pPr>
            <a:lvl4pPr marL="1600200" indent="-228600">
              <a:defRPr sz="1500">
                <a:solidFill>
                  <a:schemeClr val="tx1"/>
                </a:solidFill>
                <a:latin typeface="Arial" panose="020B0604020202020204" pitchFamily="34" charset="0"/>
                <a:ea typeface="宋体" panose="02010600030101010101" pitchFamily="2" charset="-122"/>
              </a:defRPr>
            </a:lvl4pPr>
            <a:lvl5pPr marL="2057400" indent="-228600">
              <a:defRPr sz="15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r>
              <a:rPr lang="zh-CN" altLang="en-US" sz="4320" b="1" dirty="0">
                <a:solidFill>
                  <a:srgbClr val="C00000"/>
                </a:solidFill>
                <a:latin typeface="+mn-lt"/>
                <a:ea typeface="+mn-ea"/>
                <a:cs typeface="+mn-ea"/>
                <a:sym typeface="+mn-lt"/>
              </a:rPr>
              <a:t>新</a:t>
            </a:r>
            <a:r>
              <a:rPr lang="en-US" altLang="zh-CN" sz="4320" b="1" dirty="0">
                <a:solidFill>
                  <a:srgbClr val="C00000"/>
                </a:solidFill>
                <a:latin typeface="+mn-lt"/>
                <a:ea typeface="+mn-ea"/>
                <a:cs typeface="+mn-ea"/>
                <a:sym typeface="+mn-lt"/>
              </a:rPr>
              <a:t> </a:t>
            </a:r>
            <a:r>
              <a:rPr lang="zh-CN" altLang="en-US" sz="4320" b="1" dirty="0">
                <a:solidFill>
                  <a:srgbClr val="C00000"/>
                </a:solidFill>
                <a:latin typeface="+mn-lt"/>
                <a:ea typeface="+mn-ea"/>
                <a:cs typeface="+mn-ea"/>
                <a:sym typeface="+mn-lt"/>
              </a:rPr>
              <a:t>时</a:t>
            </a:r>
            <a:r>
              <a:rPr lang="en-US" altLang="zh-CN" sz="4320" b="1" dirty="0">
                <a:solidFill>
                  <a:srgbClr val="C00000"/>
                </a:solidFill>
                <a:latin typeface="+mn-lt"/>
                <a:ea typeface="+mn-ea"/>
                <a:cs typeface="+mn-ea"/>
                <a:sym typeface="+mn-lt"/>
              </a:rPr>
              <a:t> </a:t>
            </a:r>
            <a:r>
              <a:rPr lang="zh-CN" altLang="en-US" sz="4320" b="1" dirty="0">
                <a:solidFill>
                  <a:srgbClr val="C00000"/>
                </a:solidFill>
                <a:latin typeface="+mn-lt"/>
                <a:ea typeface="+mn-ea"/>
                <a:cs typeface="+mn-ea"/>
                <a:sym typeface="+mn-lt"/>
              </a:rPr>
              <a:t>代</a:t>
            </a:r>
            <a:r>
              <a:rPr lang="en-US" altLang="zh-CN" sz="4320" b="1" dirty="0">
                <a:solidFill>
                  <a:srgbClr val="C00000"/>
                </a:solidFill>
                <a:latin typeface="+mn-lt"/>
                <a:ea typeface="+mn-ea"/>
                <a:cs typeface="+mn-ea"/>
                <a:sym typeface="+mn-lt"/>
              </a:rPr>
              <a:t> </a:t>
            </a:r>
            <a:r>
              <a:rPr lang="zh-CN" altLang="en-US" sz="4320" b="1" dirty="0">
                <a:solidFill>
                  <a:srgbClr val="C00000"/>
                </a:solidFill>
                <a:latin typeface="+mn-lt"/>
                <a:ea typeface="+mn-ea"/>
                <a:cs typeface="+mn-ea"/>
                <a:sym typeface="+mn-lt"/>
              </a:rPr>
              <a:t>的</a:t>
            </a:r>
            <a:r>
              <a:rPr lang="en-US" altLang="zh-CN" sz="4320" b="1" dirty="0">
                <a:solidFill>
                  <a:srgbClr val="C00000"/>
                </a:solidFill>
                <a:latin typeface="+mn-lt"/>
                <a:ea typeface="+mn-ea"/>
                <a:cs typeface="+mn-ea"/>
                <a:sym typeface="+mn-lt"/>
              </a:rPr>
              <a:t> </a:t>
            </a:r>
            <a:r>
              <a:rPr lang="zh-CN" altLang="en-US" sz="4320" b="1" dirty="0">
                <a:solidFill>
                  <a:srgbClr val="C00000"/>
                </a:solidFill>
                <a:latin typeface="+mn-lt"/>
                <a:ea typeface="+mn-ea"/>
                <a:cs typeface="+mn-ea"/>
                <a:sym typeface="+mn-lt"/>
              </a:rPr>
              <a:t>劳</a:t>
            </a:r>
            <a:r>
              <a:rPr lang="en-US" altLang="zh-CN" sz="4320" b="1" dirty="0">
                <a:solidFill>
                  <a:srgbClr val="C00000"/>
                </a:solidFill>
                <a:latin typeface="+mn-lt"/>
                <a:ea typeface="+mn-ea"/>
                <a:cs typeface="+mn-ea"/>
                <a:sym typeface="+mn-lt"/>
              </a:rPr>
              <a:t> </a:t>
            </a:r>
            <a:r>
              <a:rPr lang="zh-CN" altLang="en-US" sz="4320" b="1" dirty="0">
                <a:solidFill>
                  <a:srgbClr val="C00000"/>
                </a:solidFill>
                <a:latin typeface="+mn-lt"/>
                <a:ea typeface="+mn-ea"/>
                <a:cs typeface="+mn-ea"/>
                <a:sym typeface="+mn-lt"/>
              </a:rPr>
              <a:t>动</a:t>
            </a:r>
            <a:r>
              <a:rPr lang="en-US" altLang="zh-CN" sz="4320" b="1" dirty="0">
                <a:solidFill>
                  <a:srgbClr val="C00000"/>
                </a:solidFill>
                <a:latin typeface="+mn-lt"/>
                <a:ea typeface="+mn-ea"/>
                <a:cs typeface="+mn-ea"/>
                <a:sym typeface="+mn-lt"/>
              </a:rPr>
              <a:t> </a:t>
            </a:r>
            <a:r>
              <a:rPr lang="zh-CN" altLang="en-US" sz="4320" b="1" dirty="0">
                <a:solidFill>
                  <a:srgbClr val="C00000"/>
                </a:solidFill>
                <a:latin typeface="+mn-lt"/>
                <a:ea typeface="+mn-ea"/>
                <a:cs typeface="+mn-ea"/>
                <a:sym typeface="+mn-lt"/>
              </a:rPr>
              <a:t>者</a:t>
            </a:r>
            <a:endParaRPr lang="zh-CN" altLang="en-US" sz="4320" b="1" dirty="0">
              <a:solidFill>
                <a:srgbClr val="C00000"/>
              </a:solidFill>
              <a:latin typeface="+mn-lt"/>
              <a:ea typeface="+mn-ea"/>
              <a:cs typeface="+mn-ea"/>
              <a:sym typeface="+mn-lt"/>
            </a:endParaRPr>
          </a:p>
        </p:txBody>
      </p:sp>
      <p:pic>
        <p:nvPicPr>
          <p:cNvPr id="13" name="PA-1022186"/>
          <p:cNvPicPr>
            <a:picLocks noChangeAspect="1"/>
          </p:cNvPicPr>
          <p:nvPr>
            <p:custDataLst>
              <p:tags r:id="rId16"/>
            </p:custDataLst>
          </p:nvPr>
        </p:nvPicPr>
        <p:blipFill>
          <a:blip r:embed="rId17"/>
          <a:srcRect/>
          <a:stretch>
            <a:fillRect/>
          </a:stretch>
        </p:blipFill>
        <p:spPr bwMode="auto">
          <a:xfrm>
            <a:off x="10099250" y="746926"/>
            <a:ext cx="14128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41" presetClass="entr" presetSubtype="0" fill="hold" nodeType="afterEffect">
                                  <p:stCondLst>
                                    <p:cond delay="0"/>
                                  </p:stCondLst>
                                  <p:iterate type="lt">
                                    <p:tmPct val="10000"/>
                                  </p:iterate>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p:cTn id="32"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34"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p:tgtEl>
                                          <p:spTgt spid="10">
                                            <p:txEl>
                                              <p:pRg st="0" end="0"/>
                                            </p:txEl>
                                          </p:spTgt>
                                        </p:tgtEl>
                                      </p:cBhvr>
                                    </p:animEffect>
                                  </p:childTnLst>
                                </p:cTn>
                              </p:par>
                            </p:childTnLst>
                          </p:cTn>
                        </p:par>
                        <p:par>
                          <p:cTn id="37" fill="hold">
                            <p:stCondLst>
                              <p:cond delay="3150"/>
                            </p:stCondLst>
                            <p:childTnLst>
                              <p:par>
                                <p:cTn id="38" presetID="41" presetClass="entr" presetSubtype="0" fill="hold" grpId="0" nodeType="afterEffect">
                                  <p:stCondLst>
                                    <p:cond delay="0"/>
                                  </p:stCondLst>
                                  <p:iterate type="lt">
                                    <p:tmPct val="10000"/>
                                  </p:iterate>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11"/>
                                        </p:tgtEl>
                                        <p:attrNameLst>
                                          <p:attrName>ppt_y</p:attrName>
                                        </p:attrNameLst>
                                      </p:cBhvr>
                                      <p:tavLst>
                                        <p:tav tm="0">
                                          <p:val>
                                            <p:strVal val="#ppt_y"/>
                                          </p:val>
                                        </p:tav>
                                        <p:tav tm="100000">
                                          <p:val>
                                            <p:strVal val="#ppt_y"/>
                                          </p:val>
                                        </p:tav>
                                      </p:tavLst>
                                    </p:anim>
                                    <p:anim calcmode="lin" valueType="num">
                                      <p:cBhvr>
                                        <p:cTn id="4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p:tgtEl>
                                          <p:spTgt spid="11"/>
                                        </p:tgtEl>
                                      </p:cBhvr>
                                    </p:animEffect>
                                  </p:childTnLst>
                                </p:cTn>
                              </p:par>
                            </p:childTnLst>
                          </p:cTn>
                        </p:par>
                        <p:par>
                          <p:cTn id="45" fill="hold">
                            <p:stCondLst>
                              <p:cond delay="4250"/>
                            </p:stCondLst>
                            <p:childTnLst>
                              <p:par>
                                <p:cTn id="46" presetID="2" presetClass="entr" presetSubtype="2"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1+#ppt_w/2"/>
                                          </p:val>
                                        </p:tav>
                                        <p:tav tm="100000">
                                          <p:val>
                                            <p:strVal val="#ppt_x"/>
                                          </p:val>
                                        </p:tav>
                                      </p:tavLst>
                                    </p:anim>
                                    <p:anim calcmode="lin" valueType="num">
                                      <p:cBhvr additive="base">
                                        <p:cTn id="4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 name="PA-1022190"/>
          <p:cNvSpPr txBox="1">
            <a:spLocks noChangeArrowheads="1"/>
          </p:cNvSpPr>
          <p:nvPr>
            <p:custDataLst>
              <p:tags r:id="rId1"/>
            </p:custDataLst>
          </p:nvPr>
        </p:nvSpPr>
        <p:spPr bwMode="auto">
          <a:xfrm>
            <a:off x="7286545" y="413719"/>
            <a:ext cx="172354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prstClr val="white">
                    <a:lumMod val="95000"/>
                  </a:prstClr>
                </a:solidFill>
                <a:effectLst/>
                <a:uLnTx/>
                <a:uFillTx/>
                <a:latin typeface="+mn-lt"/>
                <a:cs typeface="+mn-ea"/>
                <a:sym typeface="+mn-lt"/>
              </a:rPr>
              <a:t>中国</a:t>
            </a:r>
            <a:endParaRPr kumimoji="0" lang="en-US" altLang="zh-CN" sz="6000" b="1" i="0" u="none" strike="noStrike" kern="1200" cap="none" spc="0" normalizeH="0" baseline="0" noProof="0" dirty="0">
              <a:ln>
                <a:noFill/>
              </a:ln>
              <a:solidFill>
                <a:prstClr val="white">
                  <a:lumMod val="95000"/>
                </a:prstClr>
              </a:solidFill>
              <a:effectLst/>
              <a:uLnTx/>
              <a:uFillTx/>
              <a:latin typeface="+mn-lt"/>
              <a:cs typeface="+mn-ea"/>
              <a:sym typeface="+mn-lt"/>
            </a:endParaRPr>
          </a:p>
        </p:txBody>
      </p:sp>
      <p:grpSp>
        <p:nvGrpSpPr>
          <p:cNvPr id="39" name="PA-1022193"/>
          <p:cNvGrpSpPr/>
          <p:nvPr>
            <p:custDataLst>
              <p:tags r:id="rId2"/>
            </p:custDataLst>
          </p:nvPr>
        </p:nvGrpSpPr>
        <p:grpSpPr>
          <a:xfrm>
            <a:off x="1258829" y="1866900"/>
            <a:ext cx="4402196" cy="3123565"/>
            <a:chOff x="4256842" y="2775790"/>
            <a:chExt cx="4570930" cy="468000"/>
          </a:xfrm>
        </p:grpSpPr>
        <p:sp>
          <p:nvSpPr>
            <p:cNvPr id="40" name="PA-矩形 39"/>
            <p:cNvSpPr/>
            <p:nvPr>
              <p:custDataLst>
                <p:tags r:id="rId3"/>
              </p:custDataLst>
            </p:nvPr>
          </p:nvSpPr>
          <p:spPr>
            <a:xfrm>
              <a:off x="4377243" y="2822036"/>
              <a:ext cx="4450529" cy="290371"/>
            </a:xfrm>
            <a:prstGeom prst="rect">
              <a:avLst/>
            </a:prstGeom>
          </p:spPr>
          <p:txBody>
            <a:bodyPr wrap="square">
              <a:spAutoFit/>
            </a:bodyPr>
            <a:lstStyle/>
            <a:p>
              <a:pPr fontAlgn="auto">
                <a:lnSpc>
                  <a:spcPct val="200000"/>
                </a:lnSpc>
              </a:pPr>
              <a:r>
                <a:rPr lang="en-US" altLang="zh-CN" sz="2000" dirty="0">
                  <a:solidFill>
                    <a:schemeClr val="accent1"/>
                  </a:solidFill>
                  <a:cs typeface="+mn-ea"/>
                  <a:sym typeface="+mn-lt"/>
                </a:rPr>
                <a:t>      </a:t>
              </a:r>
              <a:r>
                <a:rPr lang="zh-CN" altLang="en-US" sz="2000" dirty="0">
                  <a:solidFill>
                    <a:schemeClr val="accent1"/>
                  </a:solidFill>
                  <a:cs typeface="+mn-ea"/>
                  <a:sym typeface="+mn-lt"/>
                </a:rPr>
                <a:t>青年兴则国家兴，青年强则国家强，青年一代有理想、有本领、有担当，国家就有前途，民族就有希望。</a:t>
              </a:r>
              <a:endParaRPr lang="zh-CN" altLang="en-US" sz="2000" dirty="0">
                <a:solidFill>
                  <a:schemeClr val="accent1"/>
                </a:solidFill>
                <a:cs typeface="+mn-ea"/>
                <a:sym typeface="+mn-lt"/>
              </a:endParaRPr>
            </a:p>
          </p:txBody>
        </p:sp>
        <p:sp>
          <p:nvSpPr>
            <p:cNvPr id="41" name="PA-矩形 40"/>
            <p:cNvSpPr/>
            <p:nvPr>
              <p:custDataLst>
                <p:tags r:id="rId4"/>
              </p:custDataLst>
            </p:nvPr>
          </p:nvSpPr>
          <p:spPr>
            <a:xfrm>
              <a:off x="4256842" y="2775790"/>
              <a:ext cx="4454829" cy="468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4" name="任意多边形: 形状 13"/>
          <p:cNvSpPr/>
          <p:nvPr/>
        </p:nvSpPr>
        <p:spPr>
          <a:xfrm>
            <a:off x="6434341" y="834060"/>
            <a:ext cx="4290687" cy="4937154"/>
          </a:xfrm>
          <a:custGeom>
            <a:avLst/>
            <a:gdLst>
              <a:gd name="connsiteX0" fmla="*/ 1963827 w 3927653"/>
              <a:gd name="connsiteY0" fmla="*/ 0 h 4519422"/>
              <a:gd name="connsiteX1" fmla="*/ 3927653 w 3927653"/>
              <a:gd name="connsiteY1" fmla="*/ 981914 h 4519422"/>
              <a:gd name="connsiteX2" fmla="*/ 3927653 w 3927653"/>
              <a:gd name="connsiteY2" fmla="*/ 3537508 h 4519422"/>
              <a:gd name="connsiteX3" fmla="*/ 1963827 w 3927653"/>
              <a:gd name="connsiteY3" fmla="*/ 4519422 h 4519422"/>
              <a:gd name="connsiteX4" fmla="*/ 0 w 3927653"/>
              <a:gd name="connsiteY4" fmla="*/ 3537508 h 4519422"/>
              <a:gd name="connsiteX5" fmla="*/ 0 w 3927653"/>
              <a:gd name="connsiteY5" fmla="*/ 981914 h 45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7653" h="4519422">
                <a:moveTo>
                  <a:pt x="1963827" y="0"/>
                </a:moveTo>
                <a:lnTo>
                  <a:pt x="3927653" y="981914"/>
                </a:lnTo>
                <a:lnTo>
                  <a:pt x="3927653" y="3537508"/>
                </a:lnTo>
                <a:lnTo>
                  <a:pt x="1963827" y="4519422"/>
                </a:lnTo>
                <a:lnTo>
                  <a:pt x="0" y="3537508"/>
                </a:lnTo>
                <a:lnTo>
                  <a:pt x="0" y="981914"/>
                </a:lnTo>
                <a:close/>
              </a:path>
            </a:pathLst>
          </a:cu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33000">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14:bounceEnd="33000">
                                          <p:cBhvr additive="base">
                                            <p:cTn id="7" dur="1500" fill="hold"/>
                                            <p:tgtEl>
                                              <p:spTgt spid="39"/>
                                            </p:tgtEl>
                                            <p:attrNameLst>
                                              <p:attrName>ppt_x</p:attrName>
                                            </p:attrNameLst>
                                          </p:cBhvr>
                                          <p:tavLst>
                                            <p:tav tm="0">
                                              <p:val>
                                                <p:strVal val="1+#ppt_w/2"/>
                                              </p:val>
                                            </p:tav>
                                            <p:tav tm="100000">
                                              <p:val>
                                                <p:strVal val="#ppt_x"/>
                                              </p:val>
                                            </p:tav>
                                          </p:tavLst>
                                        </p:anim>
                                        <p:anim calcmode="lin" valueType="num" p14:bounceEnd="33000">
                                          <p:cBhvr additive="base">
                                            <p:cTn id="8" dur="1500" fill="hold"/>
                                            <p:tgtEl>
                                              <p:spTgt spid="39"/>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1000"/>
                                            <p:tgtEl>
                                              <p:spTgt spid="48"/>
                                            </p:tgtEl>
                                          </p:cBhvr>
                                        </p:animEffect>
                                        <p:anim calcmode="lin" valueType="num">
                                          <p:cBhvr>
                                            <p:cTn id="12" dur="1000" fill="hold"/>
                                            <p:tgtEl>
                                              <p:spTgt spid="48"/>
                                            </p:tgtEl>
                                            <p:attrNameLst>
                                              <p:attrName>ppt_x</p:attrName>
                                            </p:attrNameLst>
                                          </p:cBhvr>
                                          <p:tavLst>
                                            <p:tav tm="0">
                                              <p:val>
                                                <p:strVal val="#ppt_x"/>
                                              </p:val>
                                            </p:tav>
                                            <p:tav tm="100000">
                                              <p:val>
                                                <p:strVal val="#ppt_x"/>
                                              </p:val>
                                            </p:tav>
                                          </p:tavLst>
                                        </p:anim>
                                        <p:anim calcmode="lin" valueType="num">
                                          <p:cBhvr>
                                            <p:cTn id="1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500" fill="hold"/>
                                            <p:tgtEl>
                                              <p:spTgt spid="39"/>
                                            </p:tgtEl>
                                            <p:attrNameLst>
                                              <p:attrName>ppt_x</p:attrName>
                                            </p:attrNameLst>
                                          </p:cBhvr>
                                          <p:tavLst>
                                            <p:tav tm="0">
                                              <p:val>
                                                <p:strVal val="1+#ppt_w/2"/>
                                              </p:val>
                                            </p:tav>
                                            <p:tav tm="100000">
                                              <p:val>
                                                <p:strVal val="#ppt_x"/>
                                              </p:val>
                                            </p:tav>
                                          </p:tavLst>
                                        </p:anim>
                                        <p:anim calcmode="lin" valueType="num">
                                          <p:cBhvr additive="base">
                                            <p:cTn id="8" dur="1500" fill="hold"/>
                                            <p:tgtEl>
                                              <p:spTgt spid="39"/>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1000"/>
                                            <p:tgtEl>
                                              <p:spTgt spid="48"/>
                                            </p:tgtEl>
                                          </p:cBhvr>
                                        </p:animEffect>
                                        <p:anim calcmode="lin" valueType="num">
                                          <p:cBhvr>
                                            <p:cTn id="12" dur="1000" fill="hold"/>
                                            <p:tgtEl>
                                              <p:spTgt spid="48"/>
                                            </p:tgtEl>
                                            <p:attrNameLst>
                                              <p:attrName>ppt_x</p:attrName>
                                            </p:attrNameLst>
                                          </p:cBhvr>
                                          <p:tavLst>
                                            <p:tav tm="0">
                                              <p:val>
                                                <p:strVal val="#ppt_x"/>
                                              </p:val>
                                            </p:tav>
                                            <p:tav tm="100000">
                                              <p:val>
                                                <p:strVal val="#ppt_x"/>
                                              </p:val>
                                            </p:tav>
                                          </p:tavLst>
                                        </p:anim>
                                        <p:anim calcmode="lin" valueType="num">
                                          <p:cBhvr>
                                            <p:cTn id="1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1022198"/>
          <p:cNvSpPr/>
          <p:nvPr>
            <p:custDataLst>
              <p:tags r:id="rId1"/>
            </p:custDataLst>
          </p:nvPr>
        </p:nvSpPr>
        <p:spPr>
          <a:xfrm>
            <a:off x="1222286" y="243429"/>
            <a:ext cx="3027680" cy="521970"/>
          </a:xfrm>
          <a:prstGeom prst="rect">
            <a:avLst/>
          </a:prstGeom>
        </p:spPr>
        <p:txBody>
          <a:bodyPr wrap="none">
            <a:spAutoFit/>
          </a:bodyPr>
          <a:lstStyle/>
          <a:p>
            <a:r>
              <a:rPr lang="zh-CN" altLang="en-US" sz="2800" dirty="0">
                <a:solidFill>
                  <a:srgbClr val="C00000"/>
                </a:solidFill>
                <a:cs typeface="+mn-ea"/>
                <a:sym typeface="+mn-lt"/>
              </a:rPr>
              <a:t>做有理想的劳动者</a:t>
            </a:r>
            <a:endParaRPr lang="zh-CN" altLang="en-US" sz="2800" dirty="0">
              <a:solidFill>
                <a:srgbClr val="C00000"/>
              </a:solidFill>
              <a:cs typeface="+mn-ea"/>
              <a:sym typeface="+mn-lt"/>
            </a:endParaRPr>
          </a:p>
        </p:txBody>
      </p:sp>
      <p:sp>
        <p:nvSpPr>
          <p:cNvPr id="29" name="PA-1022200"/>
          <p:cNvSpPr/>
          <p:nvPr>
            <p:custDataLst>
              <p:tags r:id="rId2"/>
            </p:custDataLst>
          </p:nvPr>
        </p:nvSpPr>
        <p:spPr bwMode="auto">
          <a:xfrm>
            <a:off x="915670" y="2907665"/>
            <a:ext cx="4905375" cy="3061335"/>
          </a:xfrm>
          <a:prstGeom prst="rect">
            <a:avLst/>
          </a:prstGeom>
          <a:noFill/>
          <a:ln>
            <a:solidFill>
              <a:schemeClr val="tx1">
                <a:lumMod val="65000"/>
                <a:lumOff val="35000"/>
              </a:schemeClr>
            </a:solidFill>
          </a:ln>
        </p:spPr>
        <p:txBody>
          <a:bodyPr vert="horz" wrap="square" lIns="91440" tIns="45720" rIns="91440" bIns="45720" numCol="1" anchor="t" anchorCtr="0" compatLnSpc="1"/>
          <a:lstStyle/>
          <a:p>
            <a:pPr defTabSz="914400"/>
            <a:endParaRPr lang="zh-CN" altLang="en-US" sz="1355">
              <a:solidFill>
                <a:prstClr val="white"/>
              </a:solidFill>
              <a:cs typeface="+mn-ea"/>
              <a:sym typeface="+mn-lt"/>
            </a:endParaRPr>
          </a:p>
        </p:txBody>
      </p:sp>
      <p:sp>
        <p:nvSpPr>
          <p:cNvPr id="34" name="PA-1022202"/>
          <p:cNvSpPr txBox="1"/>
          <p:nvPr>
            <p:custDataLst>
              <p:tags r:id="rId3"/>
            </p:custDataLst>
          </p:nvPr>
        </p:nvSpPr>
        <p:spPr>
          <a:xfrm>
            <a:off x="6236970" y="2907665"/>
            <a:ext cx="4685030" cy="2968625"/>
          </a:xfrm>
          <a:prstGeom prst="rect">
            <a:avLst/>
          </a:prstGeom>
          <a:noFill/>
        </p:spPr>
        <p:txBody>
          <a:bodyPr wrap="square" rtlCol="0">
            <a:spAutoFit/>
          </a:bodyPr>
          <a:lstStyle/>
          <a:p>
            <a:pPr algn="just">
              <a:lnSpc>
                <a:spcPct val="130000"/>
              </a:lnSpc>
              <a:buClr>
                <a:srgbClr val="C00000"/>
              </a:buClr>
              <a:defRPr/>
            </a:pPr>
            <a:r>
              <a:rPr lang="en-US" altLang="zh-CN" dirty="0">
                <a:cs typeface="+mn-ea"/>
                <a:sym typeface="+mn-lt"/>
              </a:rPr>
              <a:t>      </a:t>
            </a:r>
            <a:r>
              <a:rPr lang="en-US" altLang="zh-CN" dirty="0">
                <a:solidFill>
                  <a:srgbClr val="FF0000"/>
                </a:solidFill>
                <a:cs typeface="+mn-ea"/>
                <a:sym typeface="+mn-lt"/>
              </a:rPr>
              <a:t> </a:t>
            </a:r>
            <a:r>
              <a:rPr lang="zh-CN" altLang="en-US" dirty="0">
                <a:solidFill>
                  <a:srgbClr val="FF0000"/>
                </a:solidFill>
                <a:cs typeface="+mn-ea"/>
                <a:sym typeface="+mn-lt"/>
              </a:rPr>
              <a:t>承载理想的劳动成就了人类特有的历史。</a:t>
            </a:r>
            <a:r>
              <a:rPr lang="zh-CN" altLang="en-US" dirty="0">
                <a:cs typeface="+mn-ea"/>
                <a:sym typeface="+mn-lt"/>
              </a:rPr>
              <a:t>从人类发展历史来看，人类物质文明和精神一切成果都是通过人类劳动创造的。习近平总书记指出</a:t>
            </a:r>
            <a:r>
              <a:rPr lang="en-US" altLang="zh-CN" dirty="0">
                <a:cs typeface="+mn-ea"/>
                <a:sym typeface="+mn-lt"/>
              </a:rPr>
              <a:t>:”</a:t>
            </a:r>
            <a:r>
              <a:rPr lang="zh-CN" altLang="en-US" dirty="0">
                <a:cs typeface="+mn-ea"/>
                <a:sym typeface="+mn-lt"/>
              </a:rPr>
              <a:t>劳动是财富的源泉，也是幸福的源泉，人世间的美好梦想，只有通过诚实劳动才能实现；发展中的各种难题，只有通过诚实劳动才能破解；生命的一切辉煌，只有通过诚实劳动才能铸就。</a:t>
            </a:r>
            <a:endParaRPr lang="zh-CN" altLang="en-US" dirty="0">
              <a:cs typeface="+mn-ea"/>
              <a:sym typeface="+mn-lt"/>
            </a:endParaRPr>
          </a:p>
        </p:txBody>
      </p:sp>
      <p:sp>
        <p:nvSpPr>
          <p:cNvPr id="43" name="PA-1022204"/>
          <p:cNvSpPr/>
          <p:nvPr>
            <p:custDataLst>
              <p:tags r:id="rId4"/>
            </p:custDataLst>
          </p:nvPr>
        </p:nvSpPr>
        <p:spPr bwMode="auto">
          <a:xfrm>
            <a:off x="5943600" y="2907665"/>
            <a:ext cx="5191125" cy="3061335"/>
          </a:xfrm>
          <a:prstGeom prst="rect">
            <a:avLst/>
          </a:prstGeom>
          <a:noFill/>
          <a:ln>
            <a:solidFill>
              <a:schemeClr val="tx1">
                <a:lumMod val="65000"/>
                <a:lumOff val="35000"/>
              </a:schemeClr>
            </a:solidFill>
          </a:ln>
        </p:spPr>
        <p:txBody>
          <a:bodyPr vert="horz" wrap="square" lIns="91440" tIns="45720" rIns="91440" bIns="45720" numCol="1" anchor="t" anchorCtr="0" compatLnSpc="1"/>
          <a:lstStyle/>
          <a:p>
            <a:pPr defTabSz="914400"/>
            <a:endParaRPr lang="zh-CN" altLang="en-US" sz="1355">
              <a:solidFill>
                <a:prstClr val="white"/>
              </a:solidFill>
              <a:cs typeface="+mn-ea"/>
              <a:sym typeface="+mn-lt"/>
            </a:endParaRPr>
          </a:p>
        </p:txBody>
      </p:sp>
      <p:sp>
        <p:nvSpPr>
          <p:cNvPr id="48" name="PA-1022206"/>
          <p:cNvSpPr txBox="1"/>
          <p:nvPr>
            <p:custDataLst>
              <p:tags r:id="rId5"/>
            </p:custDataLst>
          </p:nvPr>
        </p:nvSpPr>
        <p:spPr>
          <a:xfrm>
            <a:off x="1209067" y="3331286"/>
            <a:ext cx="4318332" cy="1889760"/>
          </a:xfrm>
          <a:prstGeom prst="rect">
            <a:avLst/>
          </a:prstGeom>
          <a:noFill/>
        </p:spPr>
        <p:txBody>
          <a:bodyPr wrap="square" rtlCol="0">
            <a:spAutoFit/>
          </a:bodyPr>
          <a:lstStyle/>
          <a:p>
            <a:pPr algn="just">
              <a:lnSpc>
                <a:spcPct val="130000"/>
              </a:lnSpc>
              <a:buClr>
                <a:srgbClr val="C00000"/>
              </a:buClr>
              <a:defRPr/>
            </a:pPr>
            <a:r>
              <a:rPr lang="en-US" altLang="zh-CN" dirty="0">
                <a:cs typeface="+mn-ea"/>
                <a:sym typeface="+mn-lt"/>
              </a:rPr>
              <a:t>       </a:t>
            </a:r>
            <a:r>
              <a:rPr lang="zh-CN" altLang="en-US" dirty="0">
                <a:cs typeface="+mn-ea"/>
                <a:sym typeface="+mn-lt"/>
              </a:rPr>
              <a:t>理想是人生的灯塔，理想是对未来的期望和憧憬，理想指引着人生前进的方向，理想主义意味着听从内心的召唤，突破现实的羁绊，追求有意义、有价值的人生目标。</a:t>
            </a:r>
            <a:endParaRPr lang="zh-CN" altLang="en-US" dirty="0">
              <a:cs typeface="+mn-ea"/>
              <a:sym typeface="+mn-lt"/>
            </a:endParaRPr>
          </a:p>
        </p:txBody>
      </p:sp>
      <p:sp>
        <p:nvSpPr>
          <p:cNvPr id="49" name="PA-1022207"/>
          <p:cNvSpPr txBox="1"/>
          <p:nvPr>
            <p:custDataLst>
              <p:tags r:id="rId6"/>
            </p:custDataLst>
          </p:nvPr>
        </p:nvSpPr>
        <p:spPr>
          <a:xfrm>
            <a:off x="4328160" y="1281731"/>
            <a:ext cx="3535680" cy="768350"/>
          </a:xfrm>
          <a:prstGeom prst="rect">
            <a:avLst/>
          </a:prstGeom>
          <a:noFill/>
        </p:spPr>
        <p:txBody>
          <a:bodyPr wrap="none" rtlCol="0">
            <a:spAutoFit/>
          </a:bodyPr>
          <a:lstStyle/>
          <a:p>
            <a:pPr algn="ctr"/>
            <a:r>
              <a:rPr lang="zh-CN" altLang="en-US" sz="4400" dirty="0">
                <a:solidFill>
                  <a:srgbClr val="C00000"/>
                </a:solidFill>
                <a:cs typeface="+mn-ea"/>
                <a:sym typeface="+mn-lt"/>
              </a:rPr>
              <a:t>理想是什么？</a:t>
            </a:r>
            <a:endParaRPr lang="zh-CN" altLang="en-US" sz="4400" dirty="0">
              <a:solidFill>
                <a:srgbClr val="C00000"/>
              </a:solidFill>
              <a:cs typeface="+mn-ea"/>
              <a:sym typeface="+mn-lt"/>
            </a:endParaRPr>
          </a:p>
        </p:txBody>
      </p:sp>
      <p:cxnSp>
        <p:nvCxnSpPr>
          <p:cNvPr id="50" name="PA-1022208"/>
          <p:cNvCxnSpPr/>
          <p:nvPr>
            <p:custDataLst>
              <p:tags r:id="rId7"/>
            </p:custDataLst>
          </p:nvPr>
        </p:nvCxnSpPr>
        <p:spPr>
          <a:xfrm flipV="1">
            <a:off x="1453659" y="2192742"/>
            <a:ext cx="9284683" cy="27188"/>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par>
                          <p:cTn id="12" fill="hold">
                            <p:stCondLst>
                              <p:cond delay="0"/>
                            </p:stCondLst>
                            <p:childTnLst>
                              <p:par>
                                <p:cTn id="13" presetID="14" presetClass="entr" presetSubtype="1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randombar(horizontal)">
                                      <p:cBhvr>
                                        <p:cTn id="15" dur="500"/>
                                        <p:tgtEl>
                                          <p:spTgt spid="29"/>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up)">
                                      <p:cBhvr>
                                        <p:cTn id="19" dur="1000"/>
                                        <p:tgtEl>
                                          <p:spTgt spid="34"/>
                                        </p:tgtEl>
                                      </p:cBhvr>
                                    </p:animEffect>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randombar(horizontal)">
                                      <p:cBhvr>
                                        <p:cTn id="23" dur="500"/>
                                        <p:tgtEl>
                                          <p:spTgt spid="43"/>
                                        </p:tgtEl>
                                      </p:cBhvr>
                                    </p:animEffect>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up)">
                                      <p:cBhvr>
                                        <p:cTn id="27"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9" grpId="0" bldLvl="0" animBg="1"/>
      <p:bldP spid="34" grpId="0"/>
      <p:bldP spid="43" grpId="0" bldLvl="0" animBg="1"/>
      <p:bldP spid="4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1022198"/>
          <p:cNvSpPr/>
          <p:nvPr>
            <p:custDataLst>
              <p:tags r:id="rId1"/>
            </p:custDataLst>
          </p:nvPr>
        </p:nvSpPr>
        <p:spPr>
          <a:xfrm>
            <a:off x="1222286" y="243429"/>
            <a:ext cx="3027680" cy="521970"/>
          </a:xfrm>
          <a:prstGeom prst="rect">
            <a:avLst/>
          </a:prstGeom>
        </p:spPr>
        <p:txBody>
          <a:bodyPr wrap="none">
            <a:spAutoFit/>
          </a:bodyPr>
          <a:lstStyle/>
          <a:p>
            <a:r>
              <a:rPr lang="zh-CN" altLang="en-US" sz="2800" dirty="0">
                <a:solidFill>
                  <a:srgbClr val="C00000"/>
                </a:solidFill>
                <a:cs typeface="+mn-ea"/>
                <a:sym typeface="+mn-lt"/>
              </a:rPr>
              <a:t>做有理想的劳动者</a:t>
            </a:r>
            <a:endParaRPr lang="zh-CN" altLang="en-US" sz="2800" dirty="0">
              <a:solidFill>
                <a:srgbClr val="C00000"/>
              </a:solidFill>
              <a:cs typeface="+mn-ea"/>
              <a:sym typeface="+mn-lt"/>
            </a:endParaRPr>
          </a:p>
        </p:txBody>
      </p:sp>
      <p:sp>
        <p:nvSpPr>
          <p:cNvPr id="49" name="PA-1022207"/>
          <p:cNvSpPr txBox="1"/>
          <p:nvPr>
            <p:custDataLst>
              <p:tags r:id="rId2"/>
            </p:custDataLst>
          </p:nvPr>
        </p:nvSpPr>
        <p:spPr>
          <a:xfrm>
            <a:off x="2718434" y="1531921"/>
            <a:ext cx="6755130" cy="583565"/>
          </a:xfrm>
          <a:prstGeom prst="rect">
            <a:avLst/>
          </a:prstGeom>
          <a:noFill/>
        </p:spPr>
        <p:txBody>
          <a:bodyPr wrap="none" rtlCol="0">
            <a:spAutoFit/>
          </a:bodyPr>
          <a:lstStyle/>
          <a:p>
            <a:pPr algn="ctr"/>
            <a:r>
              <a:rPr lang="zh-CN" altLang="en-US" sz="3200" dirty="0">
                <a:solidFill>
                  <a:srgbClr val="C00000"/>
                </a:solidFill>
                <a:cs typeface="+mn-ea"/>
                <a:sym typeface="+mn-lt"/>
              </a:rPr>
              <a:t>案例：</a:t>
            </a:r>
            <a:r>
              <a:rPr lang="en-US" altLang="zh-CN" sz="3200" dirty="0">
                <a:solidFill>
                  <a:srgbClr val="C00000"/>
                </a:solidFill>
                <a:cs typeface="+mn-ea"/>
                <a:sym typeface="+mn-lt"/>
              </a:rPr>
              <a:t>“90”</a:t>
            </a:r>
            <a:r>
              <a:rPr lang="zh-CN" altLang="en-US" sz="3200" dirty="0">
                <a:solidFill>
                  <a:srgbClr val="C00000"/>
                </a:solidFill>
                <a:cs typeface="+mn-ea"/>
                <a:sym typeface="+mn-lt"/>
              </a:rPr>
              <a:t>后袁隆平爷爷的两个梦</a:t>
            </a:r>
            <a:endParaRPr lang="zh-CN" altLang="en-US" sz="3200" dirty="0">
              <a:solidFill>
                <a:srgbClr val="C00000"/>
              </a:solidFill>
              <a:cs typeface="+mn-ea"/>
              <a:sym typeface="+mn-lt"/>
            </a:endParaRPr>
          </a:p>
        </p:txBody>
      </p:sp>
      <p:cxnSp>
        <p:nvCxnSpPr>
          <p:cNvPr id="50" name="PA-1022208"/>
          <p:cNvCxnSpPr/>
          <p:nvPr>
            <p:custDataLst>
              <p:tags r:id="rId3"/>
            </p:custDataLst>
          </p:nvPr>
        </p:nvCxnSpPr>
        <p:spPr>
          <a:xfrm flipV="1">
            <a:off x="1453659" y="2192742"/>
            <a:ext cx="9284683" cy="27188"/>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pic>
        <p:nvPicPr>
          <p:cNvPr id="2" name="图片 1" descr="54a010c0af20409c91b5a9f26b84225b"/>
          <p:cNvPicPr>
            <a:picLocks noChangeAspect="1"/>
          </p:cNvPicPr>
          <p:nvPr/>
        </p:nvPicPr>
        <p:blipFill>
          <a:blip r:embed="rId4"/>
          <a:stretch>
            <a:fillRect/>
          </a:stretch>
        </p:blipFill>
        <p:spPr>
          <a:xfrm>
            <a:off x="1222375" y="2643505"/>
            <a:ext cx="5047615" cy="3785870"/>
          </a:xfrm>
          <a:prstGeom prst="rect">
            <a:avLst/>
          </a:prstGeom>
        </p:spPr>
      </p:pic>
      <p:sp>
        <p:nvSpPr>
          <p:cNvPr id="5" name="PA-1022206"/>
          <p:cNvSpPr txBox="1"/>
          <p:nvPr>
            <p:custDataLst>
              <p:tags r:id="rId5"/>
            </p:custDataLst>
          </p:nvPr>
        </p:nvSpPr>
        <p:spPr>
          <a:xfrm>
            <a:off x="6522112" y="2643581"/>
            <a:ext cx="4318332" cy="2249170"/>
          </a:xfrm>
          <a:prstGeom prst="rect">
            <a:avLst/>
          </a:prstGeom>
          <a:noFill/>
        </p:spPr>
        <p:txBody>
          <a:bodyPr wrap="square" rtlCol="0">
            <a:spAutoFit/>
          </a:bodyPr>
          <a:p>
            <a:pPr algn="just">
              <a:lnSpc>
                <a:spcPct val="130000"/>
              </a:lnSpc>
              <a:buClr>
                <a:srgbClr val="C00000"/>
              </a:buClr>
              <a:defRPr/>
            </a:pPr>
            <a:r>
              <a:rPr lang="en-US" altLang="zh-CN" dirty="0">
                <a:cs typeface="+mn-ea"/>
                <a:sym typeface="+mn-lt"/>
              </a:rPr>
              <a:t>       </a:t>
            </a:r>
            <a:r>
              <a:rPr lang="zh-CN" altLang="en-US" dirty="0">
                <a:cs typeface="+mn-ea"/>
                <a:sym typeface="+mn-lt"/>
              </a:rPr>
              <a:t>科学探索无止境，在这条漫长而又艰辛的道路上，我一直有两个梦，一个是禾下乘凉梦，一个是杂交水稻覆盖全球梦。</a:t>
            </a:r>
            <a:endParaRPr lang="zh-CN" altLang="en-US" dirty="0">
              <a:cs typeface="+mn-ea"/>
              <a:sym typeface="+mn-lt"/>
            </a:endParaRPr>
          </a:p>
          <a:p>
            <a:pPr algn="just">
              <a:lnSpc>
                <a:spcPct val="130000"/>
              </a:lnSpc>
              <a:buClr>
                <a:srgbClr val="C00000"/>
              </a:buClr>
              <a:defRPr/>
            </a:pPr>
            <a:r>
              <a:rPr lang="en-US" altLang="zh-CN" dirty="0">
                <a:cs typeface="+mn-ea"/>
                <a:sym typeface="+mn-lt"/>
              </a:rPr>
              <a:t>      </a:t>
            </a:r>
            <a:r>
              <a:rPr lang="zh-CN" altLang="en-US" dirty="0">
                <a:cs typeface="+mn-ea"/>
                <a:sym typeface="+mn-lt"/>
              </a:rPr>
              <a:t>爷爷说：</a:t>
            </a:r>
            <a:r>
              <a:rPr lang="en-US" altLang="zh-CN" dirty="0">
                <a:cs typeface="+mn-ea"/>
                <a:sym typeface="+mn-lt"/>
              </a:rPr>
              <a:t>“</a:t>
            </a:r>
            <a:r>
              <a:rPr lang="zh-CN" altLang="en-US" dirty="0">
                <a:cs typeface="+mn-ea"/>
                <a:sym typeface="+mn-lt"/>
              </a:rPr>
              <a:t>做梦容易，但也要把梦变成现实，则需要付出大量艰辛的劳动和努力。而为了实现梦，我们一直在努力</a:t>
            </a:r>
            <a:r>
              <a:rPr lang="en-US" altLang="zh-CN" dirty="0">
                <a:cs typeface="+mn-ea"/>
                <a:sym typeface="+mn-lt"/>
              </a:rPr>
              <a:t>”</a:t>
            </a:r>
            <a:r>
              <a:rPr lang="zh-CN" altLang="en-US" dirty="0">
                <a:cs typeface="+mn-ea"/>
                <a:sym typeface="+mn-lt"/>
              </a:rPr>
              <a:t>。</a:t>
            </a:r>
            <a:endParaRPr lang="zh-CN" altLang="en-US" dirty="0">
              <a:cs typeface="+mn-ea"/>
              <a:sym typeface="+mn-lt"/>
            </a:endParaRPr>
          </a:p>
        </p:txBody>
      </p:sp>
      <p:sp>
        <p:nvSpPr>
          <p:cNvPr id="4" name="文本框 3">
            <a:hlinkClick r:id="rId6" action="ppaction://hlinkfile"/>
          </p:cNvPr>
          <p:cNvSpPr txBox="1"/>
          <p:nvPr/>
        </p:nvSpPr>
        <p:spPr>
          <a:xfrm>
            <a:off x="7542530" y="5262245"/>
            <a:ext cx="2697480" cy="368300"/>
          </a:xfrm>
          <a:prstGeom prst="rect">
            <a:avLst/>
          </a:prstGeom>
          <a:noFill/>
        </p:spPr>
        <p:txBody>
          <a:bodyPr wrap="none" rtlCol="0">
            <a:spAutoFit/>
          </a:bodyPr>
          <a:p>
            <a:r>
              <a:rPr lang="zh-CN" altLang="en-US">
                <a:solidFill>
                  <a:srgbClr val="FF0000"/>
                </a:solidFill>
              </a:rPr>
              <a:t>视频：袁隆平爷爷两个梦</a:t>
            </a:r>
            <a:endParaRPr lang="zh-CN" altLang="en-US">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par>
                          <p:cTn id="12" fill="hold">
                            <p:stCondLst>
                              <p:cond delay="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A-102228" descr="图片包含 建筑, 游戏机, 烟花, 大&#10;&#10;描述已自动生成"/>
          <p:cNvPicPr>
            <a:picLocks noChangeAspect="1"/>
          </p:cNvPicPr>
          <p:nvPr>
            <p:custDataLst>
              <p:tags r:id="rId1"/>
            </p:custDataLst>
          </p:nvPr>
        </p:nvPicPr>
        <p:blipFill>
          <a:blip r:embed="rId2" cstate="screen"/>
          <a:stretch>
            <a:fillRect/>
          </a:stretch>
        </p:blipFill>
        <p:spPr>
          <a:xfrm>
            <a:off x="0" y="746926"/>
            <a:ext cx="12192000" cy="6094615"/>
          </a:xfrm>
          <a:prstGeom prst="rect">
            <a:avLst/>
          </a:prstGeom>
        </p:spPr>
      </p:pic>
      <p:pic>
        <p:nvPicPr>
          <p:cNvPr id="15" name="PA-102229" descr="图片包含 红色, 黑暗, 黑色, 桌子&#10;&#10;描述已自动生成"/>
          <p:cNvPicPr>
            <a:picLocks noChangeAspect="1"/>
          </p:cNvPicPr>
          <p:nvPr>
            <p:custDataLst>
              <p:tags r:id="rId3"/>
            </p:custDataLst>
          </p:nvPr>
        </p:nvPicPr>
        <p:blipFill>
          <a:blip r:embed="rId4" cstate="screen"/>
          <a:stretch>
            <a:fillRect/>
          </a:stretch>
        </p:blipFill>
        <p:spPr>
          <a:xfrm>
            <a:off x="0" y="763385"/>
            <a:ext cx="12192000" cy="6094615"/>
          </a:xfrm>
          <a:prstGeom prst="rect">
            <a:avLst/>
          </a:prstGeom>
        </p:spPr>
      </p:pic>
      <p:grpSp>
        <p:nvGrpSpPr>
          <p:cNvPr id="2" name="PA-102230"/>
          <p:cNvGrpSpPr/>
          <p:nvPr>
            <p:custDataLst>
              <p:tags r:id="rId5"/>
            </p:custDataLst>
          </p:nvPr>
        </p:nvGrpSpPr>
        <p:grpSpPr bwMode="auto">
          <a:xfrm>
            <a:off x="2242336" y="2287113"/>
            <a:ext cx="7679283" cy="375390"/>
            <a:chOff x="0" y="0"/>
            <a:chExt cx="10075" cy="492"/>
          </a:xfrm>
          <a:solidFill>
            <a:srgbClr val="C00000"/>
          </a:solidFill>
        </p:grpSpPr>
        <p:sp>
          <p:nvSpPr>
            <p:cNvPr id="3" name="PA-AutoShape 4"/>
            <p:cNvSpPr>
              <a:spLocks noChangeArrowheads="1"/>
            </p:cNvSpPr>
            <p:nvPr>
              <p:custDataLst>
                <p:tags r:id="rId6"/>
              </p:custDataLst>
            </p:nvPr>
          </p:nvSpPr>
          <p:spPr bwMode="auto">
            <a:xfrm>
              <a:off x="4800" y="0"/>
              <a:ext cx="495" cy="492"/>
            </a:xfrm>
            <a:prstGeom prst="star5">
              <a:avLst/>
            </a:prstGeom>
            <a:grpFill/>
            <a:ln w="9525">
              <a:solidFill>
                <a:srgbClr val="C0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2160" b="0" i="0" u="none" strike="noStrike" kern="0" cap="none" spc="0" normalizeH="0" baseline="0" noProof="0">
                <a:ln>
                  <a:noFill/>
                </a:ln>
                <a:solidFill>
                  <a:prstClr val="black"/>
                </a:solidFill>
                <a:effectLst/>
                <a:uLnTx/>
                <a:uFillTx/>
                <a:cs typeface="+mn-ea"/>
                <a:sym typeface="+mn-lt"/>
              </a:endParaRPr>
            </a:p>
          </p:txBody>
        </p:sp>
        <p:sp>
          <p:nvSpPr>
            <p:cNvPr id="4" name="PA-Line 5"/>
            <p:cNvSpPr>
              <a:spLocks noChangeShapeType="1"/>
            </p:cNvSpPr>
            <p:nvPr>
              <p:custDataLst>
                <p:tags r:id="rId7"/>
              </p:custDataLst>
            </p:nvPr>
          </p:nvSpPr>
          <p:spPr bwMode="auto">
            <a:xfrm flipH="1">
              <a:off x="0" y="281"/>
              <a:ext cx="4747" cy="4"/>
            </a:xfrm>
            <a:prstGeom prst="line">
              <a:avLst/>
            </a:prstGeom>
            <a:grpFill/>
            <a:ln w="19050">
              <a:solidFill>
                <a:srgbClr val="C0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160" b="0" i="0" u="none" strike="noStrike" kern="0" cap="none" spc="0" normalizeH="0" baseline="0" noProof="0">
                <a:ln>
                  <a:noFill/>
                </a:ln>
                <a:solidFill>
                  <a:prstClr val="black"/>
                </a:solidFill>
                <a:effectLst/>
                <a:uLnTx/>
                <a:uFillTx/>
                <a:cs typeface="+mn-ea"/>
                <a:sym typeface="+mn-lt"/>
              </a:endParaRPr>
            </a:p>
          </p:txBody>
        </p:sp>
        <p:sp>
          <p:nvSpPr>
            <p:cNvPr id="5" name="PA-Line 6"/>
            <p:cNvSpPr>
              <a:spLocks noChangeShapeType="1"/>
            </p:cNvSpPr>
            <p:nvPr>
              <p:custDataLst>
                <p:tags r:id="rId8"/>
              </p:custDataLst>
            </p:nvPr>
          </p:nvSpPr>
          <p:spPr bwMode="auto">
            <a:xfrm flipH="1">
              <a:off x="5329" y="281"/>
              <a:ext cx="4747" cy="4"/>
            </a:xfrm>
            <a:prstGeom prst="line">
              <a:avLst/>
            </a:prstGeom>
            <a:grpFill/>
            <a:ln w="19050">
              <a:solidFill>
                <a:srgbClr val="C0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160" b="0" i="0" u="none" strike="noStrike" kern="0" cap="none" spc="0" normalizeH="0" baseline="0" noProof="0">
                <a:ln>
                  <a:noFill/>
                </a:ln>
                <a:solidFill>
                  <a:prstClr val="black"/>
                </a:solidFill>
                <a:effectLst/>
                <a:uLnTx/>
                <a:uFillTx/>
                <a:cs typeface="+mn-ea"/>
                <a:sym typeface="+mn-lt"/>
              </a:endParaRPr>
            </a:p>
          </p:txBody>
        </p:sp>
      </p:grpSp>
      <p:pic>
        <p:nvPicPr>
          <p:cNvPr id="6" name="PA-102231" descr="田字框"/>
          <p:cNvPicPr>
            <a:picLocks noChangeAspect="1" noChangeArrowheads="1"/>
          </p:cNvPicPr>
          <p:nvPr>
            <p:custDataLst>
              <p:tags r:id="rId9"/>
            </p:custDataLst>
          </p:nvPr>
        </p:nvPicPr>
        <p:blipFill>
          <a:blip r:embed="rId10" cstate="screen"/>
          <a:srcRect/>
          <a:stretch>
            <a:fillRect/>
          </a:stretch>
        </p:blipFill>
        <p:spPr bwMode="auto">
          <a:xfrm>
            <a:off x="4498483" y="1358791"/>
            <a:ext cx="543076" cy="5449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A-102232" descr="田字框"/>
          <p:cNvPicPr>
            <a:picLocks noChangeAspect="1" noChangeArrowheads="1"/>
          </p:cNvPicPr>
          <p:nvPr>
            <p:custDataLst>
              <p:tags r:id="rId11"/>
            </p:custDataLst>
          </p:nvPr>
        </p:nvPicPr>
        <p:blipFill>
          <a:blip r:embed="rId10" cstate="screen"/>
          <a:srcRect/>
          <a:stretch>
            <a:fillRect/>
          </a:stretch>
        </p:blipFill>
        <p:spPr bwMode="auto">
          <a:xfrm>
            <a:off x="5405515" y="1358791"/>
            <a:ext cx="543076" cy="5449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A-102233" descr="田字框"/>
          <p:cNvPicPr>
            <a:picLocks noChangeAspect="1" noChangeArrowheads="1"/>
          </p:cNvPicPr>
          <p:nvPr>
            <p:custDataLst>
              <p:tags r:id="rId12"/>
            </p:custDataLst>
          </p:nvPr>
        </p:nvPicPr>
        <p:blipFill>
          <a:blip r:embed="rId10" cstate="screen"/>
          <a:srcRect/>
          <a:stretch>
            <a:fillRect/>
          </a:stretch>
        </p:blipFill>
        <p:spPr bwMode="auto">
          <a:xfrm>
            <a:off x="6278247" y="1358791"/>
            <a:ext cx="543076" cy="5449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A-102234" descr="田字框"/>
          <p:cNvPicPr>
            <a:picLocks noChangeAspect="1" noChangeArrowheads="1"/>
          </p:cNvPicPr>
          <p:nvPr>
            <p:custDataLst>
              <p:tags r:id="rId13"/>
            </p:custDataLst>
          </p:nvPr>
        </p:nvPicPr>
        <p:blipFill>
          <a:blip r:embed="rId10" cstate="screen"/>
          <a:srcRect/>
          <a:stretch>
            <a:fillRect/>
          </a:stretch>
        </p:blipFill>
        <p:spPr bwMode="auto">
          <a:xfrm>
            <a:off x="7183376" y="1358791"/>
            <a:ext cx="543075" cy="5449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PA-102235"/>
          <p:cNvSpPr txBox="1">
            <a:spLocks noChangeArrowheads="1"/>
          </p:cNvSpPr>
          <p:nvPr>
            <p:custDataLst>
              <p:tags r:id="rId14"/>
            </p:custDataLst>
          </p:nvPr>
        </p:nvSpPr>
        <p:spPr bwMode="auto">
          <a:xfrm>
            <a:off x="4510297" y="1371174"/>
            <a:ext cx="3227967" cy="5356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500">
                <a:solidFill>
                  <a:schemeClr val="tx1"/>
                </a:solidFill>
                <a:latin typeface="Arial" panose="020B0604020202020204" pitchFamily="34" charset="0"/>
                <a:ea typeface="宋体" panose="02010600030101010101" pitchFamily="2" charset="-122"/>
              </a:defRPr>
            </a:lvl1pPr>
            <a:lvl2pPr marL="742950" indent="-285750">
              <a:defRPr sz="1500">
                <a:solidFill>
                  <a:schemeClr val="tx1"/>
                </a:solidFill>
                <a:latin typeface="Arial" panose="020B0604020202020204" pitchFamily="34" charset="0"/>
                <a:ea typeface="宋体" panose="02010600030101010101" pitchFamily="2" charset="-122"/>
              </a:defRPr>
            </a:lvl2pPr>
            <a:lvl3pPr marL="1143000" indent="-228600">
              <a:defRPr sz="1500">
                <a:solidFill>
                  <a:schemeClr val="tx1"/>
                </a:solidFill>
                <a:latin typeface="Arial" panose="020B0604020202020204" pitchFamily="34" charset="0"/>
                <a:ea typeface="宋体" panose="02010600030101010101" pitchFamily="2" charset="-122"/>
              </a:defRPr>
            </a:lvl3pPr>
            <a:lvl4pPr marL="1600200" indent="-228600">
              <a:defRPr sz="1500">
                <a:solidFill>
                  <a:schemeClr val="tx1"/>
                </a:solidFill>
                <a:latin typeface="Arial" panose="020B0604020202020204" pitchFamily="34" charset="0"/>
                <a:ea typeface="宋体" panose="02010600030101010101" pitchFamily="2" charset="-122"/>
              </a:defRPr>
            </a:lvl4pPr>
            <a:lvl5pPr marL="2057400" indent="-228600">
              <a:defRPr sz="15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9pPr>
          </a:lstStyle>
          <a:p>
            <a:pPr algn="dist">
              <a:buFont typeface="Arial" panose="020B0604020202020204" pitchFamily="34" charset="0"/>
              <a:buNone/>
            </a:pPr>
            <a:r>
              <a:rPr lang="zh-CN" altLang="en-US" sz="2880" dirty="0">
                <a:solidFill>
                  <a:srgbClr val="C00000"/>
                </a:solidFill>
                <a:latin typeface="+mn-lt"/>
                <a:ea typeface="+mn-ea"/>
                <a:cs typeface="+mn-ea"/>
                <a:sym typeface="+mn-lt"/>
              </a:rPr>
              <a:t>第一部分</a:t>
            </a:r>
            <a:endParaRPr lang="zh-CN" altLang="en-US" sz="2880" dirty="0">
              <a:solidFill>
                <a:srgbClr val="C00000"/>
              </a:solidFill>
              <a:latin typeface="+mn-lt"/>
              <a:ea typeface="+mn-ea"/>
              <a:cs typeface="+mn-ea"/>
              <a:sym typeface="+mn-lt"/>
            </a:endParaRPr>
          </a:p>
        </p:txBody>
      </p:sp>
      <p:sp>
        <p:nvSpPr>
          <p:cNvPr id="11" name="PA-102236"/>
          <p:cNvSpPr txBox="1">
            <a:spLocks noChangeArrowheads="1"/>
          </p:cNvSpPr>
          <p:nvPr>
            <p:custDataLst>
              <p:tags r:id="rId15"/>
            </p:custDataLst>
          </p:nvPr>
        </p:nvSpPr>
        <p:spPr bwMode="auto">
          <a:xfrm>
            <a:off x="2590587" y="2865734"/>
            <a:ext cx="7010826" cy="7505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7113" tIns="43556" rIns="87113" bIns="43556">
            <a:spAutoFit/>
          </a:bodyPr>
          <a:lstStyle>
            <a:lvl1pPr>
              <a:defRPr sz="1500">
                <a:solidFill>
                  <a:schemeClr val="tx1"/>
                </a:solidFill>
                <a:latin typeface="Arial" panose="020B0604020202020204" pitchFamily="34" charset="0"/>
                <a:ea typeface="宋体" panose="02010600030101010101" pitchFamily="2" charset="-122"/>
              </a:defRPr>
            </a:lvl1pPr>
            <a:lvl2pPr marL="742950" indent="-285750">
              <a:defRPr sz="1500">
                <a:solidFill>
                  <a:schemeClr val="tx1"/>
                </a:solidFill>
                <a:latin typeface="Arial" panose="020B0604020202020204" pitchFamily="34" charset="0"/>
                <a:ea typeface="宋体" panose="02010600030101010101" pitchFamily="2" charset="-122"/>
              </a:defRPr>
            </a:lvl2pPr>
            <a:lvl3pPr marL="1143000" indent="-228600">
              <a:defRPr sz="1500">
                <a:solidFill>
                  <a:schemeClr val="tx1"/>
                </a:solidFill>
                <a:latin typeface="Arial" panose="020B0604020202020204" pitchFamily="34" charset="0"/>
                <a:ea typeface="宋体" panose="02010600030101010101" pitchFamily="2" charset="-122"/>
              </a:defRPr>
            </a:lvl3pPr>
            <a:lvl4pPr marL="1600200" indent="-228600">
              <a:defRPr sz="1500">
                <a:solidFill>
                  <a:schemeClr val="tx1"/>
                </a:solidFill>
                <a:latin typeface="Arial" panose="020B0604020202020204" pitchFamily="34" charset="0"/>
                <a:ea typeface="宋体" panose="02010600030101010101" pitchFamily="2" charset="-122"/>
              </a:defRPr>
            </a:lvl4pPr>
            <a:lvl5pPr marL="2057400" indent="-228600">
              <a:defRPr sz="15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9pPr>
          </a:lstStyle>
          <a:p>
            <a:pPr algn="dist">
              <a:buFont typeface="Arial" panose="020B0604020202020204" pitchFamily="34" charset="0"/>
              <a:buNone/>
            </a:pPr>
            <a:r>
              <a:rPr lang="zh-CN" altLang="en-US" sz="4320" b="1" dirty="0">
                <a:solidFill>
                  <a:srgbClr val="C00000"/>
                </a:solidFill>
                <a:latin typeface="+mn-lt"/>
                <a:ea typeface="+mn-ea"/>
                <a:cs typeface="+mn-ea"/>
                <a:sym typeface="+mn-lt"/>
              </a:rPr>
              <a:t>劳动认知</a:t>
            </a:r>
            <a:endParaRPr lang="zh-CN" altLang="en-US" sz="4320" b="1" dirty="0">
              <a:solidFill>
                <a:srgbClr val="C00000"/>
              </a:solidFill>
              <a:latin typeface="+mn-lt"/>
              <a:ea typeface="+mn-ea"/>
              <a:cs typeface="+mn-ea"/>
              <a:sym typeface="+mn-lt"/>
            </a:endParaRPr>
          </a:p>
        </p:txBody>
      </p:sp>
      <p:pic>
        <p:nvPicPr>
          <p:cNvPr id="13" name="PA-102238"/>
          <p:cNvPicPr>
            <a:picLocks noChangeAspect="1"/>
          </p:cNvPicPr>
          <p:nvPr>
            <p:custDataLst>
              <p:tags r:id="rId16"/>
            </p:custDataLst>
          </p:nvPr>
        </p:nvPicPr>
        <p:blipFill>
          <a:blip r:embed="rId17"/>
          <a:srcRect/>
          <a:stretch>
            <a:fillRect/>
          </a:stretch>
        </p:blipFill>
        <p:spPr bwMode="auto">
          <a:xfrm>
            <a:off x="10099250" y="746926"/>
            <a:ext cx="14128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41" presetClass="entr" presetSubtype="0" fill="hold" nodeType="afterEffect">
                                  <p:stCondLst>
                                    <p:cond delay="0"/>
                                  </p:stCondLst>
                                  <p:iterate type="lt">
                                    <p:tmPct val="10000"/>
                                  </p:iterate>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p:cTn id="32"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34"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p:tgtEl>
                                          <p:spTgt spid="10">
                                            <p:txEl>
                                              <p:pRg st="0" end="0"/>
                                            </p:txEl>
                                          </p:spTgt>
                                        </p:tgtEl>
                                      </p:cBhvr>
                                    </p:animEffect>
                                  </p:childTnLst>
                                </p:cTn>
                              </p:par>
                            </p:childTnLst>
                          </p:cTn>
                        </p:par>
                        <p:par>
                          <p:cTn id="37" fill="hold">
                            <p:stCondLst>
                              <p:cond delay="3150"/>
                            </p:stCondLst>
                            <p:childTnLst>
                              <p:par>
                                <p:cTn id="38" presetID="41" presetClass="entr" presetSubtype="0" fill="hold" grpId="0" nodeType="afterEffect">
                                  <p:stCondLst>
                                    <p:cond delay="0"/>
                                  </p:stCondLst>
                                  <p:iterate type="lt">
                                    <p:tmPct val="10000"/>
                                  </p:iterate>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11"/>
                                        </p:tgtEl>
                                        <p:attrNameLst>
                                          <p:attrName>ppt_y</p:attrName>
                                        </p:attrNameLst>
                                      </p:cBhvr>
                                      <p:tavLst>
                                        <p:tav tm="0">
                                          <p:val>
                                            <p:strVal val="#ppt_y"/>
                                          </p:val>
                                        </p:tav>
                                        <p:tav tm="100000">
                                          <p:val>
                                            <p:strVal val="#ppt_y"/>
                                          </p:val>
                                        </p:tav>
                                      </p:tavLst>
                                    </p:anim>
                                    <p:anim calcmode="lin" valueType="num">
                                      <p:cBhvr>
                                        <p:cTn id="4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p:tgtEl>
                                          <p:spTgt spid="11"/>
                                        </p:tgtEl>
                                      </p:cBhvr>
                                    </p:animEffect>
                                  </p:childTnLst>
                                </p:cTn>
                              </p:par>
                            </p:childTnLst>
                          </p:cTn>
                        </p:par>
                        <p:par>
                          <p:cTn id="45" fill="hold">
                            <p:stCondLst>
                              <p:cond delay="3799"/>
                            </p:stCondLst>
                            <p:childTnLst>
                              <p:par>
                                <p:cTn id="46" presetID="2" presetClass="entr" presetSubtype="2"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1+#ppt_w/2"/>
                                          </p:val>
                                        </p:tav>
                                        <p:tav tm="100000">
                                          <p:val>
                                            <p:strVal val="#ppt_x"/>
                                          </p:val>
                                        </p:tav>
                                      </p:tavLst>
                                    </p:anim>
                                    <p:anim calcmode="lin" valueType="num">
                                      <p:cBhvr additive="base">
                                        <p:cTn id="4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1022198"/>
          <p:cNvSpPr/>
          <p:nvPr>
            <p:custDataLst>
              <p:tags r:id="rId1"/>
            </p:custDataLst>
          </p:nvPr>
        </p:nvSpPr>
        <p:spPr>
          <a:xfrm>
            <a:off x="1222286" y="243429"/>
            <a:ext cx="3027680" cy="521970"/>
          </a:xfrm>
          <a:prstGeom prst="rect">
            <a:avLst/>
          </a:prstGeom>
        </p:spPr>
        <p:txBody>
          <a:bodyPr wrap="none">
            <a:spAutoFit/>
          </a:bodyPr>
          <a:lstStyle/>
          <a:p>
            <a:r>
              <a:rPr lang="zh-CN" altLang="en-US" sz="2800" dirty="0">
                <a:solidFill>
                  <a:srgbClr val="C00000"/>
                </a:solidFill>
                <a:cs typeface="+mn-ea"/>
                <a:sym typeface="+mn-lt"/>
              </a:rPr>
              <a:t>做有理想的劳动者</a:t>
            </a:r>
            <a:endParaRPr lang="zh-CN" altLang="en-US" sz="2800" dirty="0">
              <a:solidFill>
                <a:srgbClr val="C00000"/>
              </a:solidFill>
              <a:cs typeface="+mn-ea"/>
              <a:sym typeface="+mn-lt"/>
            </a:endParaRPr>
          </a:p>
        </p:txBody>
      </p:sp>
      <p:sp>
        <p:nvSpPr>
          <p:cNvPr id="49" name="PA-1022207"/>
          <p:cNvSpPr txBox="1"/>
          <p:nvPr>
            <p:custDataLst>
              <p:tags r:id="rId2"/>
            </p:custDataLst>
          </p:nvPr>
        </p:nvSpPr>
        <p:spPr>
          <a:xfrm>
            <a:off x="1261109" y="1531921"/>
            <a:ext cx="9669780" cy="583565"/>
          </a:xfrm>
          <a:prstGeom prst="rect">
            <a:avLst/>
          </a:prstGeom>
          <a:noFill/>
        </p:spPr>
        <p:txBody>
          <a:bodyPr wrap="none" rtlCol="0">
            <a:spAutoFit/>
          </a:bodyPr>
          <a:lstStyle/>
          <a:p>
            <a:pPr algn="ctr"/>
            <a:r>
              <a:rPr lang="en-US" altLang="zh-CN" sz="3200" dirty="0">
                <a:solidFill>
                  <a:srgbClr val="C00000"/>
                </a:solidFill>
                <a:cs typeface="+mn-ea"/>
                <a:sym typeface="+mn-lt"/>
              </a:rPr>
              <a:t>”</a:t>
            </a:r>
            <a:r>
              <a:rPr lang="zh-CN" altLang="en-US" sz="3200" dirty="0">
                <a:solidFill>
                  <a:srgbClr val="C00000"/>
                </a:solidFill>
                <a:cs typeface="+mn-ea"/>
                <a:sym typeface="+mn-lt"/>
              </a:rPr>
              <a:t>双季稻亩产</a:t>
            </a:r>
            <a:r>
              <a:rPr lang="en-US" altLang="zh-CN" sz="3200" dirty="0">
                <a:solidFill>
                  <a:srgbClr val="C00000"/>
                </a:solidFill>
                <a:cs typeface="+mn-ea"/>
                <a:sym typeface="+mn-lt"/>
              </a:rPr>
              <a:t>1500</a:t>
            </a:r>
            <a:r>
              <a:rPr lang="zh-CN" altLang="en-US" sz="3200" dirty="0">
                <a:solidFill>
                  <a:srgbClr val="C00000"/>
                </a:solidFill>
                <a:cs typeface="+mn-ea"/>
                <a:sym typeface="+mn-lt"/>
              </a:rPr>
              <a:t>公斤</a:t>
            </a:r>
            <a:r>
              <a:rPr lang="en-US" altLang="zh-CN" sz="3200" dirty="0">
                <a:solidFill>
                  <a:srgbClr val="C00000"/>
                </a:solidFill>
                <a:cs typeface="+mn-ea"/>
                <a:sym typeface="+mn-lt"/>
              </a:rPr>
              <a:t>“</a:t>
            </a:r>
            <a:r>
              <a:rPr lang="zh-CN" altLang="en-US" sz="3200" dirty="0">
                <a:solidFill>
                  <a:srgbClr val="C00000"/>
                </a:solidFill>
                <a:cs typeface="+mn-ea"/>
                <a:sym typeface="+mn-lt"/>
              </a:rPr>
              <a:t>袁隆平爷爷的遗愿实现了！</a:t>
            </a:r>
            <a:endParaRPr lang="zh-CN" altLang="en-US" sz="3200" dirty="0">
              <a:solidFill>
                <a:srgbClr val="C00000"/>
              </a:solidFill>
              <a:cs typeface="+mn-ea"/>
              <a:sym typeface="+mn-lt"/>
            </a:endParaRPr>
          </a:p>
        </p:txBody>
      </p:sp>
      <p:cxnSp>
        <p:nvCxnSpPr>
          <p:cNvPr id="50" name="PA-1022208"/>
          <p:cNvCxnSpPr/>
          <p:nvPr>
            <p:custDataLst>
              <p:tags r:id="rId3"/>
            </p:custDataLst>
          </p:nvPr>
        </p:nvCxnSpPr>
        <p:spPr>
          <a:xfrm flipV="1">
            <a:off x="1453659" y="2192742"/>
            <a:ext cx="9284683" cy="27188"/>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5" name="PA-1022206"/>
          <p:cNvSpPr txBox="1"/>
          <p:nvPr>
            <p:custDataLst>
              <p:tags r:id="rId4"/>
            </p:custDataLst>
          </p:nvPr>
        </p:nvSpPr>
        <p:spPr>
          <a:xfrm>
            <a:off x="6331612" y="2570556"/>
            <a:ext cx="4318332" cy="3688080"/>
          </a:xfrm>
          <a:prstGeom prst="rect">
            <a:avLst/>
          </a:prstGeom>
          <a:noFill/>
        </p:spPr>
        <p:txBody>
          <a:bodyPr wrap="square" rtlCol="0">
            <a:spAutoFit/>
          </a:bodyPr>
          <a:p>
            <a:pPr algn="just">
              <a:lnSpc>
                <a:spcPct val="130000"/>
              </a:lnSpc>
              <a:buClr>
                <a:srgbClr val="C00000"/>
              </a:buClr>
              <a:defRPr/>
            </a:pPr>
            <a:r>
              <a:rPr lang="en-US" altLang="zh-CN" dirty="0">
                <a:cs typeface="+mn-ea"/>
                <a:sym typeface="+mn-lt"/>
              </a:rPr>
              <a:t>       </a:t>
            </a:r>
            <a:r>
              <a:rPr lang="zh-CN" altLang="en-US" dirty="0">
                <a:cs typeface="+mn-ea"/>
                <a:sym typeface="+mn-lt"/>
              </a:rPr>
              <a:t>山海环抱间，金黄稻浪层层叠叠。</a:t>
            </a:r>
            <a:r>
              <a:rPr lang="en-US" altLang="zh-CN" dirty="0">
                <a:cs typeface="+mn-ea"/>
                <a:sym typeface="+mn-lt"/>
              </a:rPr>
              <a:t>26</a:t>
            </a:r>
            <a:r>
              <a:rPr lang="zh-CN" altLang="en-US" dirty="0">
                <a:cs typeface="+mn-ea"/>
                <a:sym typeface="+mn-lt"/>
              </a:rPr>
              <a:t>日，海南三亚崖州区（坝头）南繁公共实验基地迎来晚稻测产。</a:t>
            </a:r>
            <a:r>
              <a:rPr lang="en-US" altLang="zh-CN" dirty="0">
                <a:cs typeface="+mn-ea"/>
                <a:sym typeface="+mn-lt"/>
              </a:rPr>
              <a:t>“1586.86</a:t>
            </a:r>
            <a:r>
              <a:rPr lang="zh-CN" altLang="en-US" dirty="0">
                <a:cs typeface="+mn-ea"/>
                <a:sym typeface="+mn-lt"/>
              </a:rPr>
              <a:t>公斤！</a:t>
            </a:r>
            <a:r>
              <a:rPr lang="en-US" altLang="zh-CN" dirty="0">
                <a:cs typeface="+mn-ea"/>
                <a:sym typeface="+mn-lt"/>
              </a:rPr>
              <a:t>”</a:t>
            </a:r>
            <a:r>
              <a:rPr lang="zh-CN" altLang="en-US" dirty="0">
                <a:cs typeface="+mn-ea"/>
                <a:sym typeface="+mn-lt"/>
              </a:rPr>
              <a:t>随着双季稻亩产结果公布，海南也实现了</a:t>
            </a:r>
            <a:r>
              <a:rPr lang="en-US" altLang="zh-CN" dirty="0">
                <a:cs typeface="+mn-ea"/>
                <a:sym typeface="+mn-lt"/>
              </a:rPr>
              <a:t>“</a:t>
            </a:r>
            <a:r>
              <a:rPr lang="zh-CN" altLang="en-US" dirty="0">
                <a:cs typeface="+mn-ea"/>
                <a:sym typeface="+mn-lt"/>
              </a:rPr>
              <a:t>杂交水稻之父</a:t>
            </a:r>
            <a:r>
              <a:rPr lang="en-US" altLang="zh-CN" dirty="0">
                <a:cs typeface="+mn-ea"/>
                <a:sym typeface="+mn-lt"/>
              </a:rPr>
              <a:t>”</a:t>
            </a:r>
            <a:r>
              <a:rPr lang="zh-CN" altLang="en-US" dirty="0">
                <a:cs typeface="+mn-ea"/>
                <a:sym typeface="+mn-lt"/>
              </a:rPr>
              <a:t>袁隆平生前提出的攻关目标。</a:t>
            </a:r>
            <a:endParaRPr lang="zh-CN" altLang="en-US" dirty="0">
              <a:cs typeface="+mn-ea"/>
              <a:sym typeface="+mn-lt"/>
            </a:endParaRPr>
          </a:p>
          <a:p>
            <a:pPr algn="just">
              <a:lnSpc>
                <a:spcPct val="130000"/>
              </a:lnSpc>
              <a:buClr>
                <a:srgbClr val="C00000"/>
              </a:buClr>
              <a:defRPr/>
            </a:pPr>
            <a:r>
              <a:rPr lang="en-US" altLang="zh-CN" dirty="0">
                <a:cs typeface="+mn-ea"/>
                <a:sym typeface="+mn-lt"/>
              </a:rPr>
              <a:t>       </a:t>
            </a:r>
            <a:r>
              <a:rPr lang="zh-CN" altLang="en-US" dirty="0">
                <a:cs typeface="+mn-ea"/>
                <a:sym typeface="+mn-lt"/>
              </a:rPr>
              <a:t>水稻双季稻亩产达到</a:t>
            </a:r>
            <a:r>
              <a:rPr lang="en-US" altLang="zh-CN" dirty="0">
                <a:cs typeface="+mn-ea"/>
                <a:sym typeface="+mn-lt"/>
              </a:rPr>
              <a:t>1500</a:t>
            </a:r>
            <a:r>
              <a:rPr lang="zh-CN" altLang="en-US" dirty="0">
                <a:cs typeface="+mn-ea"/>
                <a:sym typeface="+mn-lt"/>
              </a:rPr>
              <a:t>公斤，意味着一亩地双季产出的稻米可以养活约</a:t>
            </a:r>
            <a:r>
              <a:rPr lang="en-US" altLang="zh-CN" dirty="0">
                <a:cs typeface="+mn-ea"/>
                <a:sym typeface="+mn-lt"/>
              </a:rPr>
              <a:t>5</a:t>
            </a:r>
            <a:r>
              <a:rPr lang="zh-CN" altLang="en-US" dirty="0">
                <a:cs typeface="+mn-ea"/>
                <a:sym typeface="+mn-lt"/>
              </a:rPr>
              <a:t>个人。我国人均耕地少，袁隆平曾强调</a:t>
            </a:r>
            <a:r>
              <a:rPr lang="en-US" altLang="zh-CN" dirty="0">
                <a:cs typeface="+mn-ea"/>
                <a:sym typeface="+mn-lt"/>
              </a:rPr>
              <a:t>“</a:t>
            </a:r>
            <a:r>
              <a:rPr lang="zh-CN" altLang="en-US" dirty="0">
                <a:cs typeface="+mn-ea"/>
                <a:sym typeface="+mn-lt"/>
              </a:rPr>
              <a:t>追求高产更高产是永恒的主体</a:t>
            </a:r>
            <a:r>
              <a:rPr lang="en-US" altLang="zh-CN" dirty="0">
                <a:cs typeface="+mn-ea"/>
                <a:sym typeface="+mn-lt"/>
              </a:rPr>
              <a:t>”</a:t>
            </a:r>
            <a:r>
              <a:rPr lang="zh-CN" altLang="en-US" dirty="0">
                <a:cs typeface="+mn-ea"/>
                <a:sym typeface="+mn-lt"/>
              </a:rPr>
              <a:t>。</a:t>
            </a:r>
            <a:endParaRPr lang="zh-CN" altLang="en-US" dirty="0">
              <a:cs typeface="+mn-ea"/>
              <a:sym typeface="+mn-lt"/>
            </a:endParaRPr>
          </a:p>
        </p:txBody>
      </p:sp>
      <p:pic>
        <p:nvPicPr>
          <p:cNvPr id="3" name="图片 2" descr="902f5c25bfe3f8fd4766504fd82a741"/>
          <p:cNvPicPr>
            <a:picLocks noChangeAspect="1"/>
          </p:cNvPicPr>
          <p:nvPr/>
        </p:nvPicPr>
        <p:blipFill>
          <a:blip r:embed="rId5"/>
          <a:stretch>
            <a:fillRect/>
          </a:stretch>
        </p:blipFill>
        <p:spPr>
          <a:xfrm>
            <a:off x="1261110" y="2570480"/>
            <a:ext cx="4527550" cy="37198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par>
                          <p:cTn id="12" fill="hold">
                            <p:stCondLst>
                              <p:cond delay="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1022209"/>
          <p:cNvSpPr/>
          <p:nvPr>
            <p:custDataLst>
              <p:tags r:id="rId1"/>
            </p:custDataLst>
          </p:nvPr>
        </p:nvSpPr>
        <p:spPr>
          <a:xfrm>
            <a:off x="1222286" y="231999"/>
            <a:ext cx="3027680" cy="521970"/>
          </a:xfrm>
          <a:prstGeom prst="rect">
            <a:avLst/>
          </a:prstGeom>
        </p:spPr>
        <p:txBody>
          <a:bodyPr wrap="none">
            <a:spAutoFit/>
          </a:bodyPr>
          <a:lstStyle/>
          <a:p>
            <a:r>
              <a:rPr lang="zh-CN" altLang="en-US" sz="2800" dirty="0">
                <a:solidFill>
                  <a:srgbClr val="C00000"/>
                </a:solidFill>
                <a:cs typeface="+mn-ea"/>
                <a:sym typeface="+mn-lt"/>
              </a:rPr>
              <a:t>做有理想的劳动者</a:t>
            </a:r>
            <a:endParaRPr lang="zh-CN" altLang="en-US" sz="2800" dirty="0">
              <a:solidFill>
                <a:srgbClr val="C00000"/>
              </a:solidFill>
              <a:cs typeface="+mn-ea"/>
              <a:sym typeface="+mn-lt"/>
            </a:endParaRPr>
          </a:p>
        </p:txBody>
      </p:sp>
      <p:sp>
        <p:nvSpPr>
          <p:cNvPr id="27" name="PA-1022211"/>
          <p:cNvSpPr txBox="1"/>
          <p:nvPr>
            <p:custDataLst>
              <p:tags r:id="rId2"/>
            </p:custDataLst>
          </p:nvPr>
        </p:nvSpPr>
        <p:spPr>
          <a:xfrm>
            <a:off x="5950585" y="1967865"/>
            <a:ext cx="5003800" cy="4523105"/>
          </a:xfrm>
          <a:prstGeom prst="rect">
            <a:avLst/>
          </a:prstGeom>
          <a:noFill/>
        </p:spPr>
        <p:txBody>
          <a:bodyPr wrap="square" rtlCol="0">
            <a:spAutoFit/>
          </a:bodyPr>
          <a:lstStyle/>
          <a:p>
            <a:pPr algn="just" fontAlgn="auto">
              <a:lnSpc>
                <a:spcPct val="150000"/>
              </a:lnSpc>
              <a:buClr>
                <a:srgbClr val="C00000"/>
              </a:buClr>
              <a:defRPr/>
            </a:pPr>
            <a:r>
              <a:rPr lang="en-US" altLang="zh-CN" dirty="0">
                <a:cs typeface="+mn-ea"/>
                <a:sym typeface="+mn-lt"/>
              </a:rPr>
              <a:t>      </a:t>
            </a:r>
            <a:r>
              <a:rPr lang="zh-CN" altLang="en-US" dirty="0">
                <a:cs typeface="+mn-ea"/>
                <a:sym typeface="+mn-lt"/>
              </a:rPr>
              <a:t>劳动者的成长与民族命运、国家前途紧密相连是劳动者张扬人生的明智选择。历史和现实都告诉我们，青年一代有理想、有担当，国家就有前途，民族就有希望，实现中华民族伟大复兴就有源源不断的强大力量。</a:t>
            </a:r>
            <a:endParaRPr lang="zh-CN" altLang="en-US" dirty="0">
              <a:cs typeface="+mn-ea"/>
              <a:sym typeface="+mn-lt"/>
            </a:endParaRPr>
          </a:p>
          <a:p>
            <a:pPr algn="just" fontAlgn="auto">
              <a:lnSpc>
                <a:spcPct val="150000"/>
              </a:lnSpc>
              <a:buClr>
                <a:srgbClr val="C00000"/>
              </a:buClr>
              <a:defRPr/>
            </a:pPr>
            <a:r>
              <a:rPr lang="en-US" altLang="zh-CN" dirty="0">
                <a:cs typeface="+mn-ea"/>
                <a:sym typeface="+mn-lt"/>
              </a:rPr>
              <a:t>       </a:t>
            </a:r>
            <a:r>
              <a:rPr lang="zh-CN" altLang="en-US" dirty="0">
                <a:cs typeface="+mn-ea"/>
                <a:sym typeface="+mn-lt"/>
              </a:rPr>
              <a:t>有理想的劳动者一般会在</a:t>
            </a:r>
            <a:r>
              <a:rPr lang="zh-CN" altLang="en-US" b="1" dirty="0">
                <a:cs typeface="+mn-ea"/>
                <a:sym typeface="+mn-lt"/>
              </a:rPr>
              <a:t>报效祖国、服务人民</a:t>
            </a:r>
            <a:r>
              <a:rPr lang="zh-CN" altLang="en-US" dirty="0">
                <a:cs typeface="+mn-ea"/>
                <a:sym typeface="+mn-lt"/>
              </a:rPr>
              <a:t>的事业中彰显自我。只有那些明确方向，拒绝各种诱惑，始终将个人的成长与国家民族的事业结合在一起的人，才能不断地蓬勃向前，获得更大的人生舞台。</a:t>
            </a:r>
            <a:endParaRPr lang="zh-CN" altLang="en-US" dirty="0">
              <a:cs typeface="+mn-ea"/>
              <a:sym typeface="+mn-lt"/>
            </a:endParaRPr>
          </a:p>
          <a:p>
            <a:pPr algn="just">
              <a:buClr>
                <a:srgbClr val="C00000"/>
              </a:buClr>
              <a:defRPr/>
            </a:pPr>
            <a:endParaRPr lang="zh-CN" altLang="en-US" dirty="0">
              <a:cs typeface="+mn-ea"/>
              <a:sym typeface="+mn-lt"/>
            </a:endParaRPr>
          </a:p>
        </p:txBody>
      </p:sp>
      <p:sp>
        <p:nvSpPr>
          <p:cNvPr id="2" name="PA-1022222"/>
          <p:cNvSpPr/>
          <p:nvPr>
            <p:custDataLst>
              <p:tags r:id="rId3"/>
            </p:custDataLst>
          </p:nvPr>
        </p:nvSpPr>
        <p:spPr>
          <a:xfrm>
            <a:off x="3985261" y="1218303"/>
            <a:ext cx="3840480" cy="730885"/>
          </a:xfrm>
          <a:prstGeom prst="rect">
            <a:avLst/>
          </a:prstGeom>
        </p:spPr>
        <p:txBody>
          <a:bodyPr wrap="none">
            <a:spAutoFit/>
          </a:bodyPr>
          <a:lstStyle/>
          <a:p>
            <a:pPr algn="just">
              <a:lnSpc>
                <a:spcPct val="130000"/>
              </a:lnSpc>
              <a:buClr>
                <a:srgbClr val="C00000"/>
              </a:buClr>
              <a:defRPr/>
            </a:pPr>
            <a:r>
              <a:rPr lang="zh-CN" altLang="en-US" sz="3200" b="1" dirty="0">
                <a:cs typeface="+mn-ea"/>
                <a:sym typeface="+mn-lt"/>
              </a:rPr>
              <a:t>报效祖国、服务人民</a:t>
            </a:r>
            <a:endParaRPr lang="zh-CN" altLang="en-US" sz="3200" b="1" dirty="0">
              <a:cs typeface="+mn-ea"/>
              <a:sym typeface="+mn-lt"/>
            </a:endParaRPr>
          </a:p>
        </p:txBody>
      </p:sp>
      <p:pic>
        <p:nvPicPr>
          <p:cNvPr id="100" name="图片 99"/>
          <p:cNvPicPr/>
          <p:nvPr/>
        </p:nvPicPr>
        <p:blipFill>
          <a:blip r:embed="rId4"/>
          <a:stretch>
            <a:fillRect/>
          </a:stretch>
        </p:blipFill>
        <p:spPr>
          <a:xfrm>
            <a:off x="1364615" y="2219325"/>
            <a:ext cx="4164965" cy="401955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par>
                          <p:cTn id="12" fill="hold">
                            <p:stCondLst>
                              <p:cond delay="0"/>
                            </p:stCondLst>
                            <p:childTnLst>
                              <p:par>
                                <p:cTn id="13" presetID="22" presetClass="entr" presetSubtype="8"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18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1022198"/>
          <p:cNvSpPr/>
          <p:nvPr>
            <p:custDataLst>
              <p:tags r:id="rId1"/>
            </p:custDataLst>
          </p:nvPr>
        </p:nvSpPr>
        <p:spPr>
          <a:xfrm>
            <a:off x="1222286" y="243429"/>
            <a:ext cx="3027680" cy="521970"/>
          </a:xfrm>
          <a:prstGeom prst="rect">
            <a:avLst/>
          </a:prstGeom>
        </p:spPr>
        <p:txBody>
          <a:bodyPr wrap="none">
            <a:spAutoFit/>
          </a:bodyPr>
          <a:lstStyle/>
          <a:p>
            <a:r>
              <a:rPr lang="zh-CN" altLang="en-US" sz="2800" dirty="0">
                <a:solidFill>
                  <a:srgbClr val="C00000"/>
                </a:solidFill>
                <a:cs typeface="+mn-ea"/>
                <a:sym typeface="+mn-lt"/>
              </a:rPr>
              <a:t>做有本领的劳动者</a:t>
            </a:r>
            <a:endParaRPr lang="zh-CN" altLang="en-US" sz="2800" dirty="0">
              <a:solidFill>
                <a:srgbClr val="C00000"/>
              </a:solidFill>
              <a:cs typeface="+mn-ea"/>
              <a:sym typeface="+mn-lt"/>
            </a:endParaRPr>
          </a:p>
        </p:txBody>
      </p:sp>
      <p:sp>
        <p:nvSpPr>
          <p:cNvPr id="29" name="PA-1022200"/>
          <p:cNvSpPr/>
          <p:nvPr>
            <p:custDataLst>
              <p:tags r:id="rId2"/>
            </p:custDataLst>
          </p:nvPr>
        </p:nvSpPr>
        <p:spPr bwMode="auto">
          <a:xfrm>
            <a:off x="1329852" y="2836281"/>
            <a:ext cx="4905079" cy="2775866"/>
          </a:xfrm>
          <a:prstGeom prst="rect">
            <a:avLst/>
          </a:prstGeom>
          <a:noFill/>
          <a:ln>
            <a:solidFill>
              <a:schemeClr val="tx1">
                <a:lumMod val="65000"/>
                <a:lumOff val="35000"/>
              </a:schemeClr>
            </a:solidFill>
          </a:ln>
        </p:spPr>
        <p:txBody>
          <a:bodyPr vert="horz" wrap="square" lIns="91440" tIns="45720" rIns="91440" bIns="45720" numCol="1" anchor="t" anchorCtr="0" compatLnSpc="1"/>
          <a:lstStyle/>
          <a:p>
            <a:pPr defTabSz="914400"/>
            <a:endParaRPr lang="zh-CN" altLang="en-US" sz="1355">
              <a:solidFill>
                <a:prstClr val="white"/>
              </a:solidFill>
              <a:cs typeface="+mn-ea"/>
              <a:sym typeface="+mn-lt"/>
            </a:endParaRPr>
          </a:p>
        </p:txBody>
      </p:sp>
      <p:sp>
        <p:nvSpPr>
          <p:cNvPr id="48" name="PA-1022206"/>
          <p:cNvSpPr txBox="1"/>
          <p:nvPr>
            <p:custDataLst>
              <p:tags r:id="rId3"/>
            </p:custDataLst>
          </p:nvPr>
        </p:nvSpPr>
        <p:spPr>
          <a:xfrm>
            <a:off x="1623087" y="3099511"/>
            <a:ext cx="4318332" cy="2249170"/>
          </a:xfrm>
          <a:prstGeom prst="rect">
            <a:avLst/>
          </a:prstGeom>
          <a:noFill/>
        </p:spPr>
        <p:txBody>
          <a:bodyPr wrap="square" rtlCol="0">
            <a:spAutoFit/>
          </a:bodyPr>
          <a:lstStyle/>
          <a:p>
            <a:pPr algn="just">
              <a:lnSpc>
                <a:spcPct val="130000"/>
              </a:lnSpc>
              <a:buClr>
                <a:srgbClr val="C00000"/>
              </a:buClr>
              <a:defRPr/>
            </a:pPr>
            <a:r>
              <a:rPr lang="en-US" altLang="zh-CN" dirty="0">
                <a:cs typeface="+mn-ea"/>
                <a:sym typeface="+mn-lt"/>
              </a:rPr>
              <a:t>      </a:t>
            </a:r>
            <a:r>
              <a:rPr lang="zh-CN" altLang="en-US" dirty="0">
                <a:cs typeface="+mn-ea"/>
                <a:sym typeface="+mn-lt"/>
              </a:rPr>
              <a:t>新时代是一个学习的时代，倘若止步于</a:t>
            </a:r>
            <a:r>
              <a:rPr lang="en-US" altLang="zh-CN" dirty="0">
                <a:cs typeface="+mn-ea"/>
                <a:sym typeface="+mn-lt"/>
              </a:rPr>
              <a:t>“</a:t>
            </a:r>
            <a:r>
              <a:rPr lang="zh-CN" altLang="en-US" dirty="0">
                <a:cs typeface="+mn-ea"/>
                <a:sym typeface="+mn-lt"/>
              </a:rPr>
              <a:t>成人不自在</a:t>
            </a:r>
            <a:r>
              <a:rPr lang="en-US" altLang="zh-CN" dirty="0">
                <a:cs typeface="+mn-ea"/>
                <a:sym typeface="+mn-lt"/>
              </a:rPr>
              <a:t>”</a:t>
            </a:r>
            <a:r>
              <a:rPr lang="zh-CN" altLang="en-US" dirty="0">
                <a:cs typeface="+mn-ea"/>
                <a:sym typeface="+mn-lt"/>
              </a:rPr>
              <a:t>，结果就是</a:t>
            </a:r>
            <a:r>
              <a:rPr lang="en-US" altLang="zh-CN" dirty="0">
                <a:cs typeface="+mn-ea"/>
                <a:sym typeface="+mn-lt"/>
              </a:rPr>
              <a:t>“</a:t>
            </a:r>
            <a:r>
              <a:rPr lang="zh-CN" altLang="en-US" dirty="0">
                <a:cs typeface="+mn-ea"/>
                <a:sym typeface="+mn-lt"/>
              </a:rPr>
              <a:t>自在不成人</a:t>
            </a:r>
            <a:r>
              <a:rPr lang="en-US" altLang="zh-CN" dirty="0">
                <a:cs typeface="+mn-ea"/>
                <a:sym typeface="+mn-lt"/>
              </a:rPr>
              <a:t>”</a:t>
            </a:r>
            <a:r>
              <a:rPr lang="zh-CN" altLang="en-US" dirty="0">
                <a:cs typeface="+mn-ea"/>
                <a:sym typeface="+mn-lt"/>
              </a:rPr>
              <a:t>，不想学、不愿学、怕做事，或得过且过虚度年华，最终就是个人思想僵化，能力弱化，跟不上时代进步的趋势，新时代有本领的劳动者更应善思、多学。</a:t>
            </a:r>
            <a:endParaRPr lang="zh-CN" altLang="en-US" dirty="0">
              <a:cs typeface="+mn-ea"/>
              <a:sym typeface="+mn-lt"/>
            </a:endParaRPr>
          </a:p>
        </p:txBody>
      </p:sp>
      <p:sp>
        <p:nvSpPr>
          <p:cNvPr id="49" name="PA-1022207"/>
          <p:cNvSpPr txBox="1"/>
          <p:nvPr>
            <p:custDataLst>
              <p:tags r:id="rId4"/>
            </p:custDataLst>
          </p:nvPr>
        </p:nvSpPr>
        <p:spPr>
          <a:xfrm>
            <a:off x="3769359" y="1281731"/>
            <a:ext cx="4653280" cy="768350"/>
          </a:xfrm>
          <a:prstGeom prst="rect">
            <a:avLst/>
          </a:prstGeom>
          <a:noFill/>
        </p:spPr>
        <p:txBody>
          <a:bodyPr wrap="none" rtlCol="0">
            <a:spAutoFit/>
          </a:bodyPr>
          <a:lstStyle/>
          <a:p>
            <a:pPr algn="ctr"/>
            <a:r>
              <a:rPr lang="zh-CN" altLang="en-US" sz="4400" dirty="0">
                <a:solidFill>
                  <a:srgbClr val="C00000"/>
                </a:solidFill>
                <a:cs typeface="+mn-ea"/>
                <a:sym typeface="+mn-lt"/>
              </a:rPr>
              <a:t>学则智，不学则愚</a:t>
            </a:r>
            <a:endParaRPr lang="zh-CN" altLang="en-US" sz="4400" dirty="0">
              <a:solidFill>
                <a:srgbClr val="C00000"/>
              </a:solidFill>
              <a:cs typeface="+mn-ea"/>
              <a:sym typeface="+mn-lt"/>
            </a:endParaRPr>
          </a:p>
        </p:txBody>
      </p:sp>
      <p:cxnSp>
        <p:nvCxnSpPr>
          <p:cNvPr id="50" name="PA-1022208"/>
          <p:cNvCxnSpPr/>
          <p:nvPr>
            <p:custDataLst>
              <p:tags r:id="rId5"/>
            </p:custDataLst>
          </p:nvPr>
        </p:nvCxnSpPr>
        <p:spPr>
          <a:xfrm flipV="1">
            <a:off x="1453659" y="2192742"/>
            <a:ext cx="9284683" cy="27188"/>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pic>
        <p:nvPicPr>
          <p:cNvPr id="101" name="图片 100"/>
          <p:cNvPicPr/>
          <p:nvPr/>
        </p:nvPicPr>
        <p:blipFill>
          <a:blip r:embed="rId6"/>
          <a:stretch>
            <a:fillRect/>
          </a:stretch>
        </p:blipFill>
        <p:spPr>
          <a:xfrm>
            <a:off x="6989445" y="2362835"/>
            <a:ext cx="3916680" cy="414337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par>
                          <p:cTn id="12" fill="hold">
                            <p:stCondLst>
                              <p:cond delay="0"/>
                            </p:stCondLst>
                            <p:childTnLst>
                              <p:par>
                                <p:cTn id="13" presetID="14" presetClass="entr" presetSubtype="1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randombar(horizontal)">
                                      <p:cBhvr>
                                        <p:cTn id="15" dur="500"/>
                                        <p:tgtEl>
                                          <p:spTgt spid="29"/>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wipe(up)">
                                      <p:cBhvr>
                                        <p:cTn id="19"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9" grpId="0" bldLvl="0" animBg="1"/>
      <p:bldP spid="4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1022198"/>
          <p:cNvSpPr/>
          <p:nvPr>
            <p:custDataLst>
              <p:tags r:id="rId1"/>
            </p:custDataLst>
          </p:nvPr>
        </p:nvSpPr>
        <p:spPr>
          <a:xfrm>
            <a:off x="1222286" y="243429"/>
            <a:ext cx="3027680" cy="521970"/>
          </a:xfrm>
          <a:prstGeom prst="rect">
            <a:avLst/>
          </a:prstGeom>
        </p:spPr>
        <p:txBody>
          <a:bodyPr wrap="none">
            <a:spAutoFit/>
          </a:bodyPr>
          <a:lstStyle/>
          <a:p>
            <a:r>
              <a:rPr lang="zh-CN" altLang="en-US" sz="2800" dirty="0">
                <a:solidFill>
                  <a:srgbClr val="C00000"/>
                </a:solidFill>
                <a:cs typeface="+mn-ea"/>
                <a:sym typeface="+mn-lt"/>
              </a:rPr>
              <a:t>做有本领的劳动者</a:t>
            </a:r>
            <a:endParaRPr lang="zh-CN" altLang="en-US" sz="2800" dirty="0">
              <a:solidFill>
                <a:srgbClr val="C00000"/>
              </a:solidFill>
              <a:cs typeface="+mn-ea"/>
              <a:sym typeface="+mn-lt"/>
            </a:endParaRPr>
          </a:p>
        </p:txBody>
      </p:sp>
      <p:sp>
        <p:nvSpPr>
          <p:cNvPr id="29" name="PA-1022200"/>
          <p:cNvSpPr/>
          <p:nvPr>
            <p:custDataLst>
              <p:tags r:id="rId2"/>
            </p:custDataLst>
          </p:nvPr>
        </p:nvSpPr>
        <p:spPr bwMode="auto">
          <a:xfrm>
            <a:off x="6111240" y="2781935"/>
            <a:ext cx="4905375" cy="3123565"/>
          </a:xfrm>
          <a:prstGeom prst="rect">
            <a:avLst/>
          </a:prstGeom>
          <a:noFill/>
          <a:ln>
            <a:solidFill>
              <a:schemeClr val="tx1">
                <a:lumMod val="65000"/>
                <a:lumOff val="35000"/>
              </a:schemeClr>
            </a:solidFill>
          </a:ln>
        </p:spPr>
        <p:txBody>
          <a:bodyPr vert="horz" wrap="square" lIns="91440" tIns="45720" rIns="91440" bIns="45720" numCol="1" anchor="t" anchorCtr="0" compatLnSpc="1"/>
          <a:lstStyle/>
          <a:p>
            <a:pPr defTabSz="914400"/>
            <a:endParaRPr lang="zh-CN" altLang="en-US" sz="1355">
              <a:solidFill>
                <a:prstClr val="white"/>
              </a:solidFill>
              <a:cs typeface="+mn-ea"/>
              <a:sym typeface="+mn-lt"/>
            </a:endParaRPr>
          </a:p>
        </p:txBody>
      </p:sp>
      <p:sp>
        <p:nvSpPr>
          <p:cNvPr id="48" name="PA-1022206"/>
          <p:cNvSpPr txBox="1"/>
          <p:nvPr>
            <p:custDataLst>
              <p:tags r:id="rId3"/>
            </p:custDataLst>
          </p:nvPr>
        </p:nvSpPr>
        <p:spPr>
          <a:xfrm>
            <a:off x="6404637" y="2936951"/>
            <a:ext cx="4318332" cy="2968625"/>
          </a:xfrm>
          <a:prstGeom prst="rect">
            <a:avLst/>
          </a:prstGeom>
          <a:noFill/>
        </p:spPr>
        <p:txBody>
          <a:bodyPr wrap="square" rtlCol="0">
            <a:spAutoFit/>
          </a:bodyPr>
          <a:lstStyle/>
          <a:p>
            <a:pPr algn="just">
              <a:lnSpc>
                <a:spcPct val="130000"/>
              </a:lnSpc>
              <a:buClr>
                <a:srgbClr val="C00000"/>
              </a:buClr>
              <a:defRPr/>
            </a:pPr>
            <a:r>
              <a:rPr lang="en-US" altLang="zh-CN" dirty="0">
                <a:cs typeface="+mn-ea"/>
                <a:sym typeface="+mn-lt"/>
              </a:rPr>
              <a:t>   </a:t>
            </a:r>
            <a:r>
              <a:rPr dirty="0">
                <a:cs typeface="+mn-ea"/>
                <a:sym typeface="+mn-lt"/>
              </a:rPr>
              <a:t>“凿壁偷光”出自西汉大文学家匡衡幼时凿穿墙壁引邻舍之烛光读书，终成一代文学家的故事。</a:t>
            </a:r>
            <a:endParaRPr dirty="0">
              <a:cs typeface="+mn-ea"/>
              <a:sym typeface="+mn-lt"/>
            </a:endParaRPr>
          </a:p>
          <a:p>
            <a:pPr algn="just">
              <a:lnSpc>
                <a:spcPct val="130000"/>
              </a:lnSpc>
              <a:buClr>
                <a:srgbClr val="C00000"/>
              </a:buClr>
              <a:defRPr/>
            </a:pPr>
            <a:r>
              <a:rPr lang="en-US" dirty="0">
                <a:cs typeface="+mn-ea"/>
                <a:sym typeface="+mn-lt"/>
              </a:rPr>
              <a:t>       </a:t>
            </a:r>
            <a:r>
              <a:rPr dirty="0">
                <a:cs typeface="+mn-ea"/>
                <a:sym typeface="+mn-lt"/>
              </a:rPr>
              <a:t>匡衡勤奋好学，但家中没有蜡烛。邻家有蜡烛，但光亮照不到他家，匡衡就在墙壁上凿了洞引来邻家的光亮，让光亮照在书上读书。经过勤学苦读，匡衡终成一代大学问家</a:t>
            </a:r>
            <a:r>
              <a:rPr lang="zh-CN" altLang="en-US" dirty="0">
                <a:cs typeface="+mn-ea"/>
                <a:sym typeface="+mn-lt"/>
              </a:rPr>
              <a:t>。</a:t>
            </a:r>
            <a:endParaRPr lang="zh-CN" altLang="en-US" dirty="0">
              <a:cs typeface="+mn-ea"/>
              <a:sym typeface="+mn-lt"/>
            </a:endParaRPr>
          </a:p>
        </p:txBody>
      </p:sp>
      <p:sp>
        <p:nvSpPr>
          <p:cNvPr id="49" name="PA-1022207"/>
          <p:cNvSpPr txBox="1"/>
          <p:nvPr>
            <p:custDataLst>
              <p:tags r:id="rId4"/>
            </p:custDataLst>
          </p:nvPr>
        </p:nvSpPr>
        <p:spPr>
          <a:xfrm>
            <a:off x="4886959" y="1281731"/>
            <a:ext cx="2418080" cy="768350"/>
          </a:xfrm>
          <a:prstGeom prst="rect">
            <a:avLst/>
          </a:prstGeom>
          <a:noFill/>
        </p:spPr>
        <p:txBody>
          <a:bodyPr wrap="none" rtlCol="0">
            <a:spAutoFit/>
          </a:bodyPr>
          <a:lstStyle/>
          <a:p>
            <a:pPr algn="ctr"/>
            <a:r>
              <a:rPr lang="zh-CN" altLang="en-US" sz="4400" dirty="0">
                <a:solidFill>
                  <a:srgbClr val="C00000"/>
                </a:solidFill>
                <a:cs typeface="+mn-ea"/>
                <a:sym typeface="+mn-lt"/>
              </a:rPr>
              <a:t>凿壁偷光</a:t>
            </a:r>
            <a:endParaRPr lang="zh-CN" altLang="en-US" sz="4400" dirty="0">
              <a:solidFill>
                <a:srgbClr val="C00000"/>
              </a:solidFill>
              <a:cs typeface="+mn-ea"/>
              <a:sym typeface="+mn-lt"/>
            </a:endParaRPr>
          </a:p>
        </p:txBody>
      </p:sp>
      <p:cxnSp>
        <p:nvCxnSpPr>
          <p:cNvPr id="50" name="PA-1022208"/>
          <p:cNvCxnSpPr/>
          <p:nvPr>
            <p:custDataLst>
              <p:tags r:id="rId5"/>
            </p:custDataLst>
          </p:nvPr>
        </p:nvCxnSpPr>
        <p:spPr>
          <a:xfrm flipV="1">
            <a:off x="1453659" y="2192742"/>
            <a:ext cx="9284683" cy="27188"/>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pic>
        <p:nvPicPr>
          <p:cNvPr id="114" name="图片 113"/>
          <p:cNvPicPr/>
          <p:nvPr/>
        </p:nvPicPr>
        <p:blipFill>
          <a:blip r:embed="rId6"/>
          <a:stretch>
            <a:fillRect/>
          </a:stretch>
        </p:blipFill>
        <p:spPr>
          <a:xfrm>
            <a:off x="1222375" y="2781935"/>
            <a:ext cx="4384675" cy="299339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par>
                          <p:cTn id="12" fill="hold">
                            <p:stCondLst>
                              <p:cond delay="0"/>
                            </p:stCondLst>
                            <p:childTnLst>
                              <p:par>
                                <p:cTn id="13" presetID="14" presetClass="entr" presetSubtype="1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randombar(horizontal)">
                                      <p:cBhvr>
                                        <p:cTn id="15" dur="500"/>
                                        <p:tgtEl>
                                          <p:spTgt spid="29"/>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wipe(up)">
                                      <p:cBhvr>
                                        <p:cTn id="19"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9" grpId="0" bldLvl="0" animBg="1"/>
      <p:bldP spid="4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1022209"/>
          <p:cNvSpPr/>
          <p:nvPr>
            <p:custDataLst>
              <p:tags r:id="rId1"/>
            </p:custDataLst>
          </p:nvPr>
        </p:nvSpPr>
        <p:spPr>
          <a:xfrm>
            <a:off x="1222286" y="231999"/>
            <a:ext cx="3027680" cy="521970"/>
          </a:xfrm>
          <a:prstGeom prst="rect">
            <a:avLst/>
          </a:prstGeom>
        </p:spPr>
        <p:txBody>
          <a:bodyPr wrap="none">
            <a:spAutoFit/>
          </a:bodyPr>
          <a:lstStyle/>
          <a:p>
            <a:r>
              <a:rPr lang="zh-CN" altLang="en-US" sz="2800" dirty="0">
                <a:solidFill>
                  <a:srgbClr val="C00000"/>
                </a:solidFill>
                <a:cs typeface="+mn-ea"/>
                <a:sym typeface="+mn-lt"/>
              </a:rPr>
              <a:t>做有理想的劳动者</a:t>
            </a:r>
            <a:endParaRPr lang="zh-CN" altLang="en-US" sz="2800" dirty="0">
              <a:solidFill>
                <a:srgbClr val="C00000"/>
              </a:solidFill>
              <a:cs typeface="+mn-ea"/>
              <a:sym typeface="+mn-lt"/>
            </a:endParaRPr>
          </a:p>
        </p:txBody>
      </p:sp>
      <p:sp>
        <p:nvSpPr>
          <p:cNvPr id="27" name="PA-1022211"/>
          <p:cNvSpPr txBox="1"/>
          <p:nvPr>
            <p:custDataLst>
              <p:tags r:id="rId2"/>
            </p:custDataLst>
          </p:nvPr>
        </p:nvSpPr>
        <p:spPr>
          <a:xfrm>
            <a:off x="4857750" y="2581910"/>
            <a:ext cx="5746750" cy="3276600"/>
          </a:xfrm>
          <a:prstGeom prst="rect">
            <a:avLst/>
          </a:prstGeom>
          <a:noFill/>
        </p:spPr>
        <p:txBody>
          <a:bodyPr wrap="square" rtlCol="0">
            <a:spAutoFit/>
          </a:bodyPr>
          <a:lstStyle/>
          <a:p>
            <a:pPr algn="just" fontAlgn="auto">
              <a:lnSpc>
                <a:spcPct val="150000"/>
              </a:lnSpc>
              <a:buClr>
                <a:srgbClr val="C00000"/>
              </a:buClr>
              <a:defRPr/>
            </a:pPr>
            <a:r>
              <a:rPr lang="en-US" altLang="zh-CN" dirty="0">
                <a:cs typeface="+mn-ea"/>
                <a:sym typeface="+mn-lt"/>
              </a:rPr>
              <a:t>      </a:t>
            </a:r>
            <a:r>
              <a:rPr lang="zh-CN" altLang="en-US" dirty="0">
                <a:cs typeface="+mn-ea"/>
                <a:sym typeface="+mn-lt"/>
              </a:rPr>
              <a:t>渊博的知识储备是一个劳动者成功的重要基础，作为高职院校的学生，在学校里不仅要学好知识，还有培养自主学习能力，广泛涉猎各个领域的知识，丰富自己的知识储备，为今后的职业发展打下基础。</a:t>
            </a:r>
            <a:endParaRPr lang="zh-CN" altLang="en-US" dirty="0">
              <a:cs typeface="+mn-ea"/>
              <a:sym typeface="+mn-lt"/>
            </a:endParaRPr>
          </a:p>
          <a:p>
            <a:pPr algn="just" fontAlgn="auto">
              <a:lnSpc>
                <a:spcPct val="150000"/>
              </a:lnSpc>
              <a:buClr>
                <a:srgbClr val="C00000"/>
              </a:buClr>
              <a:defRPr/>
            </a:pPr>
            <a:r>
              <a:rPr lang="en-US" altLang="zh-CN" dirty="0">
                <a:cs typeface="+mn-ea"/>
                <a:sym typeface="+mn-lt"/>
              </a:rPr>
              <a:t>      </a:t>
            </a:r>
            <a:r>
              <a:rPr lang="zh-CN" altLang="en-US" dirty="0">
                <a:cs typeface="+mn-ea"/>
                <a:sym typeface="+mn-lt"/>
              </a:rPr>
              <a:t>在激烈的专业技术领域竞争中只有保持技术的领先状态才能实现个人价值与社会价值的统一，实现个人与国家发展的同频共振。</a:t>
            </a:r>
            <a:endParaRPr lang="zh-CN" altLang="en-US" dirty="0">
              <a:cs typeface="+mn-ea"/>
              <a:sym typeface="+mn-lt"/>
            </a:endParaRPr>
          </a:p>
          <a:p>
            <a:pPr algn="just">
              <a:buClr>
                <a:srgbClr val="C00000"/>
              </a:buClr>
              <a:defRPr/>
            </a:pPr>
            <a:endParaRPr lang="zh-CN" altLang="en-US" dirty="0">
              <a:cs typeface="+mn-ea"/>
              <a:sym typeface="+mn-lt"/>
            </a:endParaRPr>
          </a:p>
        </p:txBody>
      </p:sp>
      <p:sp>
        <p:nvSpPr>
          <p:cNvPr id="2" name="PA-1022222"/>
          <p:cNvSpPr/>
          <p:nvPr>
            <p:custDataLst>
              <p:tags r:id="rId3"/>
            </p:custDataLst>
          </p:nvPr>
        </p:nvSpPr>
        <p:spPr>
          <a:xfrm>
            <a:off x="4555491" y="1218303"/>
            <a:ext cx="2700020" cy="730885"/>
          </a:xfrm>
          <a:prstGeom prst="rect">
            <a:avLst/>
          </a:prstGeom>
        </p:spPr>
        <p:txBody>
          <a:bodyPr wrap="none">
            <a:spAutoFit/>
          </a:bodyPr>
          <a:lstStyle/>
          <a:p>
            <a:pPr algn="just">
              <a:lnSpc>
                <a:spcPct val="130000"/>
              </a:lnSpc>
              <a:buClr>
                <a:srgbClr val="C00000"/>
              </a:buClr>
              <a:defRPr/>
            </a:pPr>
            <a:r>
              <a:rPr lang="zh-CN" altLang="en-US" sz="3200" b="1" dirty="0">
                <a:cs typeface="+mn-ea"/>
                <a:sym typeface="+mn-lt"/>
              </a:rPr>
              <a:t>做</a:t>
            </a:r>
            <a:r>
              <a:rPr lang="en-US" altLang="zh-CN" sz="3200" b="1" dirty="0">
                <a:cs typeface="+mn-ea"/>
                <a:sym typeface="+mn-lt"/>
              </a:rPr>
              <a:t> </a:t>
            </a:r>
            <a:r>
              <a:rPr lang="zh-CN" altLang="en-US" sz="3200" b="1" dirty="0">
                <a:cs typeface="+mn-ea"/>
                <a:sym typeface="+mn-lt"/>
              </a:rPr>
              <a:t>有</a:t>
            </a:r>
            <a:r>
              <a:rPr lang="en-US" altLang="zh-CN" sz="3200" b="1" dirty="0">
                <a:cs typeface="+mn-ea"/>
                <a:sym typeface="+mn-lt"/>
              </a:rPr>
              <a:t> </a:t>
            </a:r>
            <a:r>
              <a:rPr lang="zh-CN" altLang="en-US" sz="3200" b="1" dirty="0">
                <a:cs typeface="+mn-ea"/>
                <a:sym typeface="+mn-lt"/>
              </a:rPr>
              <a:t>用</a:t>
            </a:r>
            <a:r>
              <a:rPr lang="en-US" altLang="zh-CN" sz="3200" b="1" dirty="0">
                <a:cs typeface="+mn-ea"/>
                <a:sym typeface="+mn-lt"/>
              </a:rPr>
              <a:t> </a:t>
            </a:r>
            <a:r>
              <a:rPr lang="zh-CN" altLang="en-US" sz="3200" b="1" dirty="0">
                <a:cs typeface="+mn-ea"/>
                <a:sym typeface="+mn-lt"/>
              </a:rPr>
              <a:t>之</a:t>
            </a:r>
            <a:r>
              <a:rPr lang="en-US" altLang="zh-CN" sz="3200" b="1" dirty="0">
                <a:cs typeface="+mn-ea"/>
                <a:sym typeface="+mn-lt"/>
              </a:rPr>
              <a:t> </a:t>
            </a:r>
            <a:r>
              <a:rPr lang="zh-CN" altLang="en-US" sz="3200" b="1" dirty="0">
                <a:cs typeface="+mn-ea"/>
                <a:sym typeface="+mn-lt"/>
              </a:rPr>
              <a:t>才</a:t>
            </a:r>
            <a:endParaRPr lang="en-US" altLang="zh-CN" sz="3200" b="1" dirty="0">
              <a:cs typeface="+mn-ea"/>
              <a:sym typeface="+mn-lt"/>
            </a:endParaRPr>
          </a:p>
        </p:txBody>
      </p:sp>
      <p:pic>
        <p:nvPicPr>
          <p:cNvPr id="102" name="图片 101"/>
          <p:cNvPicPr/>
          <p:nvPr/>
        </p:nvPicPr>
        <p:blipFill>
          <a:blip r:embed="rId4"/>
          <a:stretch>
            <a:fillRect/>
          </a:stretch>
        </p:blipFill>
        <p:spPr>
          <a:xfrm>
            <a:off x="1115060" y="2272030"/>
            <a:ext cx="3742690" cy="358648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par>
                          <p:cTn id="12" fill="hold">
                            <p:stCondLst>
                              <p:cond delay="0"/>
                            </p:stCondLst>
                            <p:childTnLst>
                              <p:par>
                                <p:cTn id="13" presetID="22" presetClass="entr" presetSubtype="8"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18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1022198"/>
          <p:cNvSpPr/>
          <p:nvPr>
            <p:custDataLst>
              <p:tags r:id="rId1"/>
            </p:custDataLst>
          </p:nvPr>
        </p:nvSpPr>
        <p:spPr>
          <a:xfrm>
            <a:off x="1222286" y="243429"/>
            <a:ext cx="3027680" cy="521970"/>
          </a:xfrm>
          <a:prstGeom prst="rect">
            <a:avLst/>
          </a:prstGeom>
        </p:spPr>
        <p:txBody>
          <a:bodyPr wrap="none">
            <a:spAutoFit/>
          </a:bodyPr>
          <a:lstStyle/>
          <a:p>
            <a:r>
              <a:rPr lang="zh-CN" altLang="en-US" sz="2800" dirty="0">
                <a:solidFill>
                  <a:srgbClr val="C00000"/>
                </a:solidFill>
                <a:cs typeface="+mn-ea"/>
                <a:sym typeface="+mn-lt"/>
              </a:rPr>
              <a:t>做有担当的劳动者</a:t>
            </a:r>
            <a:endParaRPr lang="zh-CN" altLang="en-US" sz="2800" dirty="0">
              <a:solidFill>
                <a:srgbClr val="C00000"/>
              </a:solidFill>
              <a:cs typeface="+mn-ea"/>
              <a:sym typeface="+mn-lt"/>
            </a:endParaRPr>
          </a:p>
        </p:txBody>
      </p:sp>
      <p:sp>
        <p:nvSpPr>
          <p:cNvPr id="29" name="PA-1022200"/>
          <p:cNvSpPr/>
          <p:nvPr>
            <p:custDataLst>
              <p:tags r:id="rId2"/>
            </p:custDataLst>
          </p:nvPr>
        </p:nvSpPr>
        <p:spPr bwMode="auto">
          <a:xfrm>
            <a:off x="1222375" y="2669540"/>
            <a:ext cx="4988560" cy="3335020"/>
          </a:xfrm>
          <a:prstGeom prst="rect">
            <a:avLst/>
          </a:prstGeom>
          <a:noFill/>
          <a:ln>
            <a:solidFill>
              <a:schemeClr val="tx1">
                <a:lumMod val="65000"/>
                <a:lumOff val="35000"/>
              </a:schemeClr>
            </a:solidFill>
          </a:ln>
        </p:spPr>
        <p:txBody>
          <a:bodyPr vert="horz" wrap="square" lIns="91440" tIns="45720" rIns="91440" bIns="45720" numCol="1" anchor="t" anchorCtr="0" compatLnSpc="1"/>
          <a:lstStyle/>
          <a:p>
            <a:pPr defTabSz="914400"/>
            <a:endParaRPr lang="zh-CN" altLang="en-US" sz="1355">
              <a:solidFill>
                <a:prstClr val="white"/>
              </a:solidFill>
              <a:cs typeface="+mn-ea"/>
              <a:sym typeface="+mn-lt"/>
            </a:endParaRPr>
          </a:p>
        </p:txBody>
      </p:sp>
      <p:sp>
        <p:nvSpPr>
          <p:cNvPr id="48" name="PA-1022206"/>
          <p:cNvSpPr txBox="1"/>
          <p:nvPr>
            <p:custDataLst>
              <p:tags r:id="rId3"/>
            </p:custDataLst>
          </p:nvPr>
        </p:nvSpPr>
        <p:spPr>
          <a:xfrm>
            <a:off x="1557682" y="2853131"/>
            <a:ext cx="4318332" cy="2968625"/>
          </a:xfrm>
          <a:prstGeom prst="rect">
            <a:avLst/>
          </a:prstGeom>
          <a:noFill/>
        </p:spPr>
        <p:txBody>
          <a:bodyPr wrap="square" rtlCol="0">
            <a:spAutoFit/>
          </a:bodyPr>
          <a:lstStyle/>
          <a:p>
            <a:pPr algn="just">
              <a:lnSpc>
                <a:spcPct val="130000"/>
              </a:lnSpc>
              <a:buClr>
                <a:srgbClr val="C00000"/>
              </a:buClr>
              <a:defRPr/>
            </a:pPr>
            <a:r>
              <a:rPr lang="en-US" altLang="zh-CN" dirty="0">
                <a:cs typeface="+mn-ea"/>
                <a:sym typeface="+mn-lt"/>
              </a:rPr>
              <a:t>      </a:t>
            </a:r>
            <a:r>
              <a:rPr lang="zh-CN" altLang="en-US" dirty="0">
                <a:cs typeface="+mn-ea"/>
                <a:sym typeface="+mn-lt"/>
              </a:rPr>
              <a:t>这是我们经常在</a:t>
            </a:r>
            <a:r>
              <a:rPr lang="en-US" altLang="zh-CN" dirty="0">
                <a:cs typeface="+mn-ea"/>
                <a:sym typeface="+mn-lt"/>
              </a:rPr>
              <a:t>”</a:t>
            </a:r>
            <a:r>
              <a:rPr lang="zh-CN" altLang="en-US" dirty="0">
                <a:cs typeface="+mn-ea"/>
                <a:sym typeface="+mn-lt"/>
              </a:rPr>
              <a:t>朋友圈</a:t>
            </a:r>
            <a:r>
              <a:rPr lang="en-US" altLang="zh-CN" dirty="0">
                <a:cs typeface="+mn-ea"/>
                <a:sym typeface="+mn-lt"/>
              </a:rPr>
              <a:t>“</a:t>
            </a:r>
            <a:r>
              <a:rPr lang="zh-CN" altLang="en-US" dirty="0">
                <a:cs typeface="+mn-ea"/>
                <a:sym typeface="+mn-lt"/>
              </a:rPr>
              <a:t>刷到的照片。照片记录了庚子年（</a:t>
            </a:r>
            <a:r>
              <a:rPr lang="en-US" altLang="zh-CN" dirty="0">
                <a:cs typeface="+mn-ea"/>
                <a:sym typeface="+mn-lt"/>
              </a:rPr>
              <a:t>2020</a:t>
            </a:r>
            <a:r>
              <a:rPr lang="zh-CN" altLang="en-US" dirty="0">
                <a:cs typeface="+mn-ea"/>
                <a:sym typeface="+mn-lt"/>
              </a:rPr>
              <a:t>）春节前夕，为了尽快对新型冠状病毒引发的肺炎疫情展开调研，</a:t>
            </a:r>
            <a:r>
              <a:rPr lang="en-US" altLang="zh-CN" dirty="0">
                <a:cs typeface="+mn-ea"/>
                <a:sym typeface="+mn-lt"/>
              </a:rPr>
              <a:t>84</a:t>
            </a:r>
            <a:r>
              <a:rPr lang="zh-CN" altLang="en-US" dirty="0">
                <a:cs typeface="+mn-ea"/>
                <a:sym typeface="+mn-lt"/>
              </a:rPr>
              <a:t>岁高龄的终南山院士挤上无座的高铁列车从广州出发前往武汉。</a:t>
            </a:r>
            <a:endParaRPr lang="zh-CN" altLang="en-US" dirty="0">
              <a:cs typeface="+mn-ea"/>
              <a:sym typeface="+mn-lt"/>
            </a:endParaRPr>
          </a:p>
          <a:p>
            <a:pPr algn="just">
              <a:lnSpc>
                <a:spcPct val="130000"/>
              </a:lnSpc>
              <a:buClr>
                <a:srgbClr val="C00000"/>
              </a:buClr>
              <a:defRPr/>
            </a:pPr>
            <a:r>
              <a:rPr lang="en-US" altLang="zh-CN" dirty="0">
                <a:cs typeface="+mn-ea"/>
                <a:sym typeface="+mn-lt"/>
              </a:rPr>
              <a:t>     </a:t>
            </a:r>
            <a:r>
              <a:rPr lang="en-US" altLang="zh-CN" dirty="0">
                <a:solidFill>
                  <a:srgbClr val="FF0000"/>
                </a:solidFill>
                <a:cs typeface="+mn-ea"/>
                <a:sym typeface="+mn-lt"/>
              </a:rPr>
              <a:t>  </a:t>
            </a:r>
            <a:r>
              <a:rPr lang="zh-CN" altLang="en-US" dirty="0">
                <a:solidFill>
                  <a:srgbClr val="FF0000"/>
                </a:solidFill>
                <a:cs typeface="+mn-ea"/>
                <a:sym typeface="+mn-lt"/>
              </a:rPr>
              <a:t>为何提醒别人</a:t>
            </a:r>
            <a:r>
              <a:rPr lang="en-US" altLang="zh-CN" dirty="0">
                <a:solidFill>
                  <a:srgbClr val="FF0000"/>
                </a:solidFill>
                <a:cs typeface="+mn-ea"/>
                <a:sym typeface="+mn-lt"/>
              </a:rPr>
              <a:t>“</a:t>
            </a:r>
            <a:r>
              <a:rPr lang="zh-CN" altLang="en-US" dirty="0">
                <a:solidFill>
                  <a:srgbClr val="FF0000"/>
                </a:solidFill>
                <a:cs typeface="+mn-ea"/>
                <a:sym typeface="+mn-lt"/>
              </a:rPr>
              <a:t>没有特殊情况不要去武汉</a:t>
            </a:r>
            <a:r>
              <a:rPr lang="en-US" altLang="zh-CN" dirty="0">
                <a:solidFill>
                  <a:srgbClr val="FF0000"/>
                </a:solidFill>
                <a:cs typeface="+mn-ea"/>
                <a:sym typeface="+mn-lt"/>
              </a:rPr>
              <a:t>”</a:t>
            </a:r>
            <a:r>
              <a:rPr lang="zh-CN" altLang="en-US" dirty="0">
                <a:solidFill>
                  <a:srgbClr val="FF0000"/>
                </a:solidFill>
                <a:cs typeface="+mn-ea"/>
                <a:sym typeface="+mn-lt"/>
              </a:rPr>
              <a:t>的终南山院士自己却义无反顾向处于疫情最前线的武汉</a:t>
            </a:r>
            <a:r>
              <a:rPr lang="en-US" altLang="zh-CN" dirty="0">
                <a:solidFill>
                  <a:srgbClr val="FF0000"/>
                </a:solidFill>
                <a:cs typeface="+mn-ea"/>
                <a:sym typeface="+mn-lt"/>
              </a:rPr>
              <a:t>“</a:t>
            </a:r>
            <a:r>
              <a:rPr lang="zh-CN" altLang="en-US" dirty="0">
                <a:solidFill>
                  <a:srgbClr val="FF0000"/>
                </a:solidFill>
                <a:cs typeface="+mn-ea"/>
                <a:sym typeface="+mn-lt"/>
              </a:rPr>
              <a:t>逆行</a:t>
            </a:r>
            <a:r>
              <a:rPr lang="en-US" altLang="zh-CN" dirty="0">
                <a:solidFill>
                  <a:srgbClr val="FF0000"/>
                </a:solidFill>
                <a:cs typeface="+mn-ea"/>
                <a:sym typeface="+mn-lt"/>
              </a:rPr>
              <a:t>”</a:t>
            </a:r>
            <a:r>
              <a:rPr lang="zh-CN" altLang="en-US" dirty="0">
                <a:solidFill>
                  <a:srgbClr val="FF0000"/>
                </a:solidFill>
                <a:cs typeface="+mn-ea"/>
                <a:sym typeface="+mn-lt"/>
              </a:rPr>
              <a:t>？</a:t>
            </a:r>
            <a:endParaRPr lang="zh-CN" altLang="en-US" dirty="0">
              <a:solidFill>
                <a:srgbClr val="FF0000"/>
              </a:solidFill>
              <a:cs typeface="+mn-ea"/>
              <a:sym typeface="+mn-lt"/>
            </a:endParaRPr>
          </a:p>
        </p:txBody>
      </p:sp>
      <p:sp>
        <p:nvSpPr>
          <p:cNvPr id="49" name="PA-1022207"/>
          <p:cNvSpPr txBox="1"/>
          <p:nvPr>
            <p:custDataLst>
              <p:tags r:id="rId4"/>
            </p:custDataLst>
          </p:nvPr>
        </p:nvSpPr>
        <p:spPr>
          <a:xfrm>
            <a:off x="4048759" y="1281731"/>
            <a:ext cx="4094480" cy="768350"/>
          </a:xfrm>
          <a:prstGeom prst="rect">
            <a:avLst/>
          </a:prstGeom>
          <a:noFill/>
        </p:spPr>
        <p:txBody>
          <a:bodyPr wrap="none" rtlCol="0">
            <a:spAutoFit/>
          </a:bodyPr>
          <a:lstStyle/>
          <a:p>
            <a:pPr algn="ctr"/>
            <a:r>
              <a:rPr lang="zh-CN" altLang="en-US" sz="4400" dirty="0">
                <a:solidFill>
                  <a:srgbClr val="C00000"/>
                </a:solidFill>
                <a:cs typeface="+mn-ea"/>
                <a:sym typeface="+mn-lt"/>
              </a:rPr>
              <a:t>何为</a:t>
            </a:r>
            <a:r>
              <a:rPr lang="en-US" altLang="zh-CN" sz="4400" dirty="0">
                <a:solidFill>
                  <a:srgbClr val="C00000"/>
                </a:solidFill>
                <a:cs typeface="+mn-ea"/>
                <a:sym typeface="+mn-lt"/>
              </a:rPr>
              <a:t>“</a:t>
            </a:r>
            <a:r>
              <a:rPr lang="zh-CN" altLang="en-US" sz="4400" dirty="0">
                <a:solidFill>
                  <a:srgbClr val="C00000"/>
                </a:solidFill>
                <a:cs typeface="+mn-ea"/>
                <a:sym typeface="+mn-lt"/>
              </a:rPr>
              <a:t>担当</a:t>
            </a:r>
            <a:r>
              <a:rPr lang="en-US" altLang="zh-CN" sz="4400" dirty="0">
                <a:solidFill>
                  <a:srgbClr val="C00000"/>
                </a:solidFill>
                <a:cs typeface="+mn-ea"/>
                <a:sym typeface="+mn-lt"/>
              </a:rPr>
              <a:t>“</a:t>
            </a:r>
            <a:r>
              <a:rPr lang="zh-CN" altLang="en-US" sz="4400" dirty="0">
                <a:solidFill>
                  <a:srgbClr val="C00000"/>
                </a:solidFill>
                <a:cs typeface="+mn-ea"/>
                <a:sym typeface="+mn-lt"/>
              </a:rPr>
              <a:t>？</a:t>
            </a:r>
            <a:endParaRPr lang="zh-CN" altLang="en-US" sz="4400" dirty="0">
              <a:solidFill>
                <a:srgbClr val="C00000"/>
              </a:solidFill>
              <a:cs typeface="+mn-ea"/>
              <a:sym typeface="+mn-lt"/>
            </a:endParaRPr>
          </a:p>
        </p:txBody>
      </p:sp>
      <p:cxnSp>
        <p:nvCxnSpPr>
          <p:cNvPr id="50" name="PA-1022208"/>
          <p:cNvCxnSpPr/>
          <p:nvPr>
            <p:custDataLst>
              <p:tags r:id="rId5"/>
            </p:custDataLst>
          </p:nvPr>
        </p:nvCxnSpPr>
        <p:spPr>
          <a:xfrm flipV="1">
            <a:off x="1453659" y="2192742"/>
            <a:ext cx="9284683" cy="27188"/>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pic>
        <p:nvPicPr>
          <p:cNvPr id="102" name="图片 101"/>
          <p:cNvPicPr/>
          <p:nvPr/>
        </p:nvPicPr>
        <p:blipFill>
          <a:blip r:embed="rId6"/>
          <a:stretch>
            <a:fillRect/>
          </a:stretch>
        </p:blipFill>
        <p:spPr>
          <a:xfrm>
            <a:off x="6632575" y="2362835"/>
            <a:ext cx="3796030" cy="393001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par>
                          <p:cTn id="12" fill="hold">
                            <p:stCondLst>
                              <p:cond delay="0"/>
                            </p:stCondLst>
                            <p:childTnLst>
                              <p:par>
                                <p:cTn id="13" presetID="14" presetClass="entr" presetSubtype="1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randombar(horizontal)">
                                      <p:cBhvr>
                                        <p:cTn id="15" dur="500"/>
                                        <p:tgtEl>
                                          <p:spTgt spid="29"/>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wipe(up)">
                                      <p:cBhvr>
                                        <p:cTn id="19"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9" grpId="0" bldLvl="0" animBg="1"/>
      <p:bldP spid="4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1022198"/>
          <p:cNvSpPr/>
          <p:nvPr>
            <p:custDataLst>
              <p:tags r:id="rId1"/>
            </p:custDataLst>
          </p:nvPr>
        </p:nvSpPr>
        <p:spPr>
          <a:xfrm>
            <a:off x="1222286" y="243429"/>
            <a:ext cx="3027680" cy="521970"/>
          </a:xfrm>
          <a:prstGeom prst="rect">
            <a:avLst/>
          </a:prstGeom>
        </p:spPr>
        <p:txBody>
          <a:bodyPr wrap="none">
            <a:spAutoFit/>
          </a:bodyPr>
          <a:lstStyle/>
          <a:p>
            <a:r>
              <a:rPr lang="zh-CN" altLang="en-US" sz="2800" dirty="0">
                <a:solidFill>
                  <a:srgbClr val="C00000"/>
                </a:solidFill>
                <a:cs typeface="+mn-ea"/>
                <a:sym typeface="+mn-lt"/>
              </a:rPr>
              <a:t>做有担当的劳动者</a:t>
            </a:r>
            <a:endParaRPr lang="zh-CN" altLang="en-US" sz="2800" dirty="0">
              <a:solidFill>
                <a:srgbClr val="C00000"/>
              </a:solidFill>
              <a:cs typeface="+mn-ea"/>
              <a:sym typeface="+mn-lt"/>
            </a:endParaRPr>
          </a:p>
        </p:txBody>
      </p:sp>
      <p:sp>
        <p:nvSpPr>
          <p:cNvPr id="29" name="PA-1022200"/>
          <p:cNvSpPr/>
          <p:nvPr>
            <p:custDataLst>
              <p:tags r:id="rId2"/>
            </p:custDataLst>
          </p:nvPr>
        </p:nvSpPr>
        <p:spPr bwMode="auto">
          <a:xfrm>
            <a:off x="1222375" y="2669540"/>
            <a:ext cx="4988560" cy="3335020"/>
          </a:xfrm>
          <a:prstGeom prst="rect">
            <a:avLst/>
          </a:prstGeom>
          <a:noFill/>
          <a:ln>
            <a:solidFill>
              <a:schemeClr val="tx1">
                <a:lumMod val="65000"/>
                <a:lumOff val="35000"/>
              </a:schemeClr>
            </a:solidFill>
          </a:ln>
        </p:spPr>
        <p:txBody>
          <a:bodyPr vert="horz" wrap="square" lIns="91440" tIns="45720" rIns="91440" bIns="45720" numCol="1" anchor="t" anchorCtr="0" compatLnSpc="1"/>
          <a:lstStyle/>
          <a:p>
            <a:pPr defTabSz="914400"/>
            <a:endParaRPr lang="zh-CN" altLang="en-US" sz="1355">
              <a:solidFill>
                <a:prstClr val="white"/>
              </a:solidFill>
              <a:cs typeface="+mn-ea"/>
              <a:sym typeface="+mn-lt"/>
            </a:endParaRPr>
          </a:p>
        </p:txBody>
      </p:sp>
      <p:sp>
        <p:nvSpPr>
          <p:cNvPr id="48" name="PA-1022206"/>
          <p:cNvSpPr txBox="1"/>
          <p:nvPr>
            <p:custDataLst>
              <p:tags r:id="rId3"/>
            </p:custDataLst>
          </p:nvPr>
        </p:nvSpPr>
        <p:spPr>
          <a:xfrm>
            <a:off x="1557047" y="2827096"/>
            <a:ext cx="4318332" cy="3303905"/>
          </a:xfrm>
          <a:prstGeom prst="rect">
            <a:avLst/>
          </a:prstGeom>
          <a:noFill/>
        </p:spPr>
        <p:txBody>
          <a:bodyPr wrap="square" rtlCol="0">
            <a:spAutoFit/>
          </a:bodyPr>
          <a:lstStyle/>
          <a:p>
            <a:pPr algn="just" fontAlgn="auto">
              <a:lnSpc>
                <a:spcPct val="150000"/>
              </a:lnSpc>
              <a:buClr>
                <a:srgbClr val="C00000"/>
              </a:buClr>
              <a:defRPr/>
            </a:pPr>
            <a:r>
              <a:rPr lang="en-US" altLang="zh-CN" dirty="0">
                <a:cs typeface="+mn-ea"/>
                <a:sym typeface="+mn-lt"/>
              </a:rPr>
              <a:t>     </a:t>
            </a:r>
            <a:r>
              <a:rPr lang="en-US" dirty="0">
                <a:cs typeface="+mn-ea"/>
                <a:sym typeface="+mn-lt"/>
              </a:rPr>
              <a:t>10</a:t>
            </a:r>
            <a:r>
              <a:rPr lang="zh-CN" altLang="en-US" dirty="0">
                <a:cs typeface="+mn-ea"/>
                <a:sym typeface="+mn-lt"/>
              </a:rPr>
              <a:t>月</a:t>
            </a:r>
            <a:r>
              <a:rPr lang="en-US" altLang="zh-CN" dirty="0">
                <a:cs typeface="+mn-ea"/>
                <a:sym typeface="+mn-lt"/>
              </a:rPr>
              <a:t>24</a:t>
            </a:r>
            <a:r>
              <a:rPr lang="zh-CN" altLang="en-US" dirty="0">
                <a:cs typeface="+mn-ea"/>
                <a:sym typeface="+mn-lt"/>
              </a:rPr>
              <a:t>日，内蒙古医科大学团委向全校团员青年发出倡议，积极投身疫情防控。</a:t>
            </a:r>
            <a:r>
              <a:rPr lang="en-US" altLang="zh-CN" dirty="0">
                <a:cs typeface="+mn-ea"/>
                <a:sym typeface="+mn-lt"/>
              </a:rPr>
              <a:t>       </a:t>
            </a:r>
            <a:endParaRPr lang="en-US" altLang="zh-CN" dirty="0">
              <a:cs typeface="+mn-ea"/>
              <a:sym typeface="+mn-lt"/>
            </a:endParaRPr>
          </a:p>
          <a:p>
            <a:pPr algn="just" fontAlgn="auto">
              <a:lnSpc>
                <a:spcPct val="150000"/>
              </a:lnSpc>
              <a:buClr>
                <a:srgbClr val="C00000"/>
              </a:buClr>
              <a:defRPr/>
            </a:pPr>
            <a:endParaRPr lang="en-US" altLang="zh-CN" dirty="0">
              <a:cs typeface="+mn-ea"/>
              <a:sym typeface="+mn-lt"/>
            </a:endParaRPr>
          </a:p>
          <a:p>
            <a:pPr algn="just" fontAlgn="auto">
              <a:lnSpc>
                <a:spcPct val="150000"/>
              </a:lnSpc>
              <a:buClr>
                <a:srgbClr val="C00000"/>
              </a:buClr>
              <a:defRPr/>
            </a:pPr>
            <a:r>
              <a:rPr lang="en-US" altLang="zh-CN" dirty="0">
                <a:cs typeface="+mn-ea"/>
                <a:sym typeface="+mn-lt"/>
              </a:rPr>
              <a:t>     </a:t>
            </a:r>
            <a:r>
              <a:rPr lang="zh-CN" altLang="en-US" dirty="0">
                <a:cs typeface="+mn-ea"/>
                <a:sym typeface="+mn-lt"/>
              </a:rPr>
              <a:t>积极投身疫情防控招募通知发布后，群里一条条信息闪烁，私信里不断传来同学们</a:t>
            </a:r>
            <a:r>
              <a:rPr lang="en-US" altLang="zh-CN" dirty="0">
                <a:solidFill>
                  <a:srgbClr val="FF0000"/>
                </a:solidFill>
                <a:cs typeface="+mn-ea"/>
                <a:sym typeface="+mn-lt"/>
              </a:rPr>
              <a:t>“</a:t>
            </a:r>
            <a:r>
              <a:rPr lang="zh-CN" altLang="en-US" dirty="0">
                <a:solidFill>
                  <a:srgbClr val="FF0000"/>
                </a:solidFill>
                <a:cs typeface="+mn-ea"/>
                <a:sym typeface="+mn-lt"/>
              </a:rPr>
              <a:t>请战</a:t>
            </a:r>
            <a:r>
              <a:rPr lang="en-US" altLang="zh-CN" dirty="0">
                <a:solidFill>
                  <a:srgbClr val="FF0000"/>
                </a:solidFill>
                <a:cs typeface="+mn-ea"/>
                <a:sym typeface="+mn-lt"/>
              </a:rPr>
              <a:t>”</a:t>
            </a:r>
            <a:r>
              <a:rPr lang="zh-CN" altLang="en-US" dirty="0">
                <a:cs typeface="+mn-ea"/>
                <a:sym typeface="+mn-lt"/>
              </a:rPr>
              <a:t>的声音。</a:t>
            </a:r>
            <a:endParaRPr lang="zh-CN" altLang="en-US" dirty="0">
              <a:solidFill>
                <a:srgbClr val="FF0000"/>
              </a:solidFill>
              <a:cs typeface="+mn-ea"/>
              <a:sym typeface="+mn-lt"/>
            </a:endParaRPr>
          </a:p>
          <a:p>
            <a:pPr algn="just">
              <a:lnSpc>
                <a:spcPct val="130000"/>
              </a:lnSpc>
              <a:buClr>
                <a:srgbClr val="C00000"/>
              </a:buClr>
              <a:defRPr/>
            </a:pPr>
            <a:endParaRPr lang="zh-CN" altLang="en-US" dirty="0">
              <a:cs typeface="+mn-ea"/>
              <a:sym typeface="+mn-lt"/>
            </a:endParaRPr>
          </a:p>
          <a:p>
            <a:pPr algn="just">
              <a:lnSpc>
                <a:spcPct val="130000"/>
              </a:lnSpc>
              <a:buClr>
                <a:srgbClr val="C00000"/>
              </a:buClr>
              <a:defRPr/>
            </a:pPr>
            <a:endParaRPr lang="zh-CN" altLang="en-US" dirty="0">
              <a:solidFill>
                <a:srgbClr val="FF0000"/>
              </a:solidFill>
              <a:cs typeface="+mn-ea"/>
              <a:sym typeface="+mn-lt"/>
            </a:endParaRPr>
          </a:p>
        </p:txBody>
      </p:sp>
      <p:sp>
        <p:nvSpPr>
          <p:cNvPr id="49" name="PA-1022207"/>
          <p:cNvSpPr txBox="1"/>
          <p:nvPr>
            <p:custDataLst>
              <p:tags r:id="rId4"/>
            </p:custDataLst>
          </p:nvPr>
        </p:nvSpPr>
        <p:spPr>
          <a:xfrm>
            <a:off x="2651759" y="1281731"/>
            <a:ext cx="6888480" cy="768350"/>
          </a:xfrm>
          <a:prstGeom prst="rect">
            <a:avLst/>
          </a:prstGeom>
          <a:noFill/>
        </p:spPr>
        <p:txBody>
          <a:bodyPr wrap="none" rtlCol="0">
            <a:spAutoFit/>
          </a:bodyPr>
          <a:lstStyle/>
          <a:p>
            <a:pPr algn="ctr"/>
            <a:r>
              <a:rPr lang="zh-CN" altLang="en-US" sz="4400" dirty="0">
                <a:solidFill>
                  <a:srgbClr val="C00000"/>
                </a:solidFill>
                <a:cs typeface="+mn-ea"/>
                <a:sym typeface="+mn-lt"/>
              </a:rPr>
              <a:t>医学生主动</a:t>
            </a:r>
            <a:r>
              <a:rPr lang="en-US" altLang="zh-CN" sz="4400" dirty="0">
                <a:solidFill>
                  <a:srgbClr val="C00000"/>
                </a:solidFill>
                <a:cs typeface="+mn-ea"/>
                <a:sym typeface="+mn-lt"/>
              </a:rPr>
              <a:t>“</a:t>
            </a:r>
            <a:r>
              <a:rPr lang="zh-CN" altLang="en-US" sz="4400" dirty="0">
                <a:solidFill>
                  <a:srgbClr val="C00000"/>
                </a:solidFill>
                <a:cs typeface="+mn-ea"/>
                <a:sym typeface="+mn-lt"/>
              </a:rPr>
              <a:t>请战</a:t>
            </a:r>
            <a:r>
              <a:rPr lang="en-US" altLang="zh-CN" sz="4400" dirty="0">
                <a:solidFill>
                  <a:srgbClr val="C00000"/>
                </a:solidFill>
                <a:cs typeface="+mn-ea"/>
                <a:sym typeface="+mn-lt"/>
              </a:rPr>
              <a:t>”</a:t>
            </a:r>
            <a:r>
              <a:rPr lang="zh-CN" altLang="en-US" sz="4400" dirty="0">
                <a:solidFill>
                  <a:srgbClr val="C00000"/>
                </a:solidFill>
                <a:cs typeface="+mn-ea"/>
                <a:sym typeface="+mn-lt"/>
              </a:rPr>
              <a:t>抗疫情</a:t>
            </a:r>
            <a:endParaRPr lang="zh-CN" altLang="en-US" sz="4400" dirty="0">
              <a:solidFill>
                <a:srgbClr val="C00000"/>
              </a:solidFill>
              <a:cs typeface="+mn-ea"/>
              <a:sym typeface="+mn-lt"/>
            </a:endParaRPr>
          </a:p>
        </p:txBody>
      </p:sp>
      <p:cxnSp>
        <p:nvCxnSpPr>
          <p:cNvPr id="50" name="PA-1022208"/>
          <p:cNvCxnSpPr/>
          <p:nvPr>
            <p:custDataLst>
              <p:tags r:id="rId5"/>
            </p:custDataLst>
          </p:nvPr>
        </p:nvCxnSpPr>
        <p:spPr>
          <a:xfrm flipV="1">
            <a:off x="1453659" y="2192742"/>
            <a:ext cx="9284683" cy="27188"/>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6"/>
          <a:stretch>
            <a:fillRect/>
          </a:stretch>
        </p:blipFill>
        <p:spPr>
          <a:xfrm>
            <a:off x="6892925" y="2566035"/>
            <a:ext cx="3963670" cy="1405890"/>
          </a:xfrm>
          <a:prstGeom prst="rect">
            <a:avLst/>
          </a:prstGeom>
        </p:spPr>
      </p:pic>
      <p:pic>
        <p:nvPicPr>
          <p:cNvPr id="3" name="图片 2"/>
          <p:cNvPicPr>
            <a:picLocks noChangeAspect="1"/>
          </p:cNvPicPr>
          <p:nvPr/>
        </p:nvPicPr>
        <p:blipFill>
          <a:blip r:embed="rId7"/>
          <a:stretch>
            <a:fillRect/>
          </a:stretch>
        </p:blipFill>
        <p:spPr>
          <a:xfrm>
            <a:off x="6892925" y="4175125"/>
            <a:ext cx="3752850" cy="15500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par>
                          <p:cTn id="12" fill="hold">
                            <p:stCondLst>
                              <p:cond delay="0"/>
                            </p:stCondLst>
                            <p:childTnLst>
                              <p:par>
                                <p:cTn id="13" presetID="14" presetClass="entr" presetSubtype="1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randombar(horizontal)">
                                      <p:cBhvr>
                                        <p:cTn id="15" dur="500"/>
                                        <p:tgtEl>
                                          <p:spTgt spid="29"/>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wipe(up)">
                                      <p:cBhvr>
                                        <p:cTn id="19"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9" grpId="0" bldLvl="0" animBg="1"/>
      <p:bldP spid="4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1022198"/>
          <p:cNvSpPr/>
          <p:nvPr>
            <p:custDataLst>
              <p:tags r:id="rId1"/>
            </p:custDataLst>
          </p:nvPr>
        </p:nvSpPr>
        <p:spPr>
          <a:xfrm>
            <a:off x="1222286" y="243429"/>
            <a:ext cx="3027680" cy="521970"/>
          </a:xfrm>
          <a:prstGeom prst="rect">
            <a:avLst/>
          </a:prstGeom>
        </p:spPr>
        <p:txBody>
          <a:bodyPr wrap="none">
            <a:spAutoFit/>
          </a:bodyPr>
          <a:lstStyle/>
          <a:p>
            <a:r>
              <a:rPr lang="zh-CN" altLang="en-US" sz="2800" dirty="0">
                <a:solidFill>
                  <a:srgbClr val="C00000"/>
                </a:solidFill>
                <a:cs typeface="+mn-ea"/>
                <a:sym typeface="+mn-lt"/>
              </a:rPr>
              <a:t>做有担当的劳动者</a:t>
            </a:r>
            <a:endParaRPr lang="zh-CN" altLang="en-US" sz="2800" dirty="0">
              <a:solidFill>
                <a:srgbClr val="C00000"/>
              </a:solidFill>
              <a:cs typeface="+mn-ea"/>
              <a:sym typeface="+mn-lt"/>
            </a:endParaRPr>
          </a:p>
        </p:txBody>
      </p:sp>
      <p:sp>
        <p:nvSpPr>
          <p:cNvPr id="29" name="PA-1022200"/>
          <p:cNvSpPr/>
          <p:nvPr>
            <p:custDataLst>
              <p:tags r:id="rId2"/>
            </p:custDataLst>
          </p:nvPr>
        </p:nvSpPr>
        <p:spPr bwMode="auto">
          <a:xfrm>
            <a:off x="1557655" y="1633855"/>
            <a:ext cx="9119235" cy="1252220"/>
          </a:xfrm>
          <a:prstGeom prst="rect">
            <a:avLst/>
          </a:prstGeom>
          <a:noFill/>
          <a:ln>
            <a:solidFill>
              <a:schemeClr val="tx1">
                <a:lumMod val="65000"/>
                <a:lumOff val="35000"/>
              </a:schemeClr>
            </a:solidFill>
          </a:ln>
        </p:spPr>
        <p:txBody>
          <a:bodyPr vert="horz" wrap="square" lIns="91440" tIns="45720" rIns="91440" bIns="45720" numCol="1" anchor="t" anchorCtr="0" compatLnSpc="1"/>
          <a:lstStyle/>
          <a:p>
            <a:pPr defTabSz="914400"/>
            <a:endParaRPr lang="zh-CN" altLang="en-US" sz="1355">
              <a:solidFill>
                <a:prstClr val="white"/>
              </a:solidFill>
              <a:cs typeface="+mn-ea"/>
              <a:sym typeface="+mn-lt"/>
            </a:endParaRPr>
          </a:p>
        </p:txBody>
      </p:sp>
      <p:sp>
        <p:nvSpPr>
          <p:cNvPr id="48" name="PA-1022206"/>
          <p:cNvSpPr txBox="1"/>
          <p:nvPr>
            <p:custDataLst>
              <p:tags r:id="rId3"/>
            </p:custDataLst>
          </p:nvPr>
        </p:nvSpPr>
        <p:spPr>
          <a:xfrm>
            <a:off x="1881505" y="1674495"/>
            <a:ext cx="8206105" cy="1170305"/>
          </a:xfrm>
          <a:prstGeom prst="rect">
            <a:avLst/>
          </a:prstGeom>
          <a:noFill/>
        </p:spPr>
        <p:txBody>
          <a:bodyPr wrap="square" rtlCol="0">
            <a:spAutoFit/>
          </a:bodyPr>
          <a:lstStyle/>
          <a:p>
            <a:pPr algn="just">
              <a:lnSpc>
                <a:spcPct val="130000"/>
              </a:lnSpc>
              <a:buClr>
                <a:srgbClr val="C00000"/>
              </a:buClr>
              <a:defRPr/>
            </a:pPr>
            <a:r>
              <a:rPr lang="en-US" altLang="zh-CN" dirty="0">
                <a:cs typeface="+mn-ea"/>
                <a:sym typeface="+mn-lt"/>
              </a:rPr>
              <a:t> </a:t>
            </a:r>
            <a:r>
              <a:rPr lang="en-US" altLang="zh-CN" b="1" dirty="0">
                <a:solidFill>
                  <a:srgbClr val="FF0000"/>
                </a:solidFill>
                <a:cs typeface="+mn-ea"/>
                <a:sym typeface="+mn-lt"/>
              </a:rPr>
              <a:t>“</a:t>
            </a:r>
            <a:r>
              <a:rPr lang="zh-CN" altLang="en-US" b="1" dirty="0">
                <a:solidFill>
                  <a:srgbClr val="FF0000"/>
                </a:solidFill>
                <a:cs typeface="+mn-ea"/>
                <a:sym typeface="+mn-lt"/>
              </a:rPr>
              <a:t>老师，筛选的时候请多看我两眼</a:t>
            </a:r>
            <a:r>
              <a:rPr lang="en-US" altLang="zh-CN" b="1" dirty="0">
                <a:solidFill>
                  <a:srgbClr val="FF0000"/>
                </a:solidFill>
                <a:cs typeface="+mn-ea"/>
                <a:sym typeface="+mn-lt"/>
              </a:rPr>
              <a:t>”“</a:t>
            </a:r>
            <a:r>
              <a:rPr lang="zh-CN" altLang="en-US" b="1" dirty="0">
                <a:solidFill>
                  <a:srgbClr val="FF0000"/>
                </a:solidFill>
                <a:cs typeface="+mn-ea"/>
                <a:sym typeface="+mn-lt"/>
              </a:rPr>
              <a:t>我有过参加发热门诊的工作经历。</a:t>
            </a:r>
            <a:r>
              <a:rPr lang="en-US" altLang="zh-CN" b="1" dirty="0">
                <a:solidFill>
                  <a:srgbClr val="FF0000"/>
                </a:solidFill>
                <a:cs typeface="+mn-ea"/>
                <a:sym typeface="+mn-lt"/>
              </a:rPr>
              <a:t>”</a:t>
            </a:r>
            <a:endParaRPr lang="en-US" altLang="zh-CN" b="1" dirty="0">
              <a:solidFill>
                <a:srgbClr val="FF0000"/>
              </a:solidFill>
              <a:cs typeface="+mn-ea"/>
              <a:sym typeface="+mn-lt"/>
            </a:endParaRPr>
          </a:p>
          <a:p>
            <a:pPr algn="just">
              <a:lnSpc>
                <a:spcPct val="130000"/>
              </a:lnSpc>
              <a:buClr>
                <a:srgbClr val="C00000"/>
              </a:buClr>
              <a:defRPr/>
            </a:pPr>
            <a:endParaRPr lang="en-US" altLang="zh-CN" b="1" dirty="0">
              <a:solidFill>
                <a:srgbClr val="FF0000"/>
              </a:solidFill>
              <a:cs typeface="+mn-ea"/>
              <a:sym typeface="+mn-lt"/>
            </a:endParaRPr>
          </a:p>
          <a:p>
            <a:pPr algn="just">
              <a:lnSpc>
                <a:spcPct val="130000"/>
              </a:lnSpc>
              <a:buClr>
                <a:srgbClr val="C00000"/>
              </a:buClr>
              <a:defRPr/>
            </a:pPr>
            <a:r>
              <a:rPr lang="en-US" altLang="zh-CN" b="1" dirty="0">
                <a:solidFill>
                  <a:srgbClr val="FF0000"/>
                </a:solidFill>
                <a:cs typeface="+mn-ea"/>
                <a:sym typeface="+mn-lt"/>
              </a:rPr>
              <a:t>   </a:t>
            </a:r>
            <a:r>
              <a:rPr lang="zh-CN" altLang="en-US" b="1" dirty="0">
                <a:solidFill>
                  <a:srgbClr val="FF0000"/>
                </a:solidFill>
                <a:cs typeface="+mn-ea"/>
                <a:sym typeface="+mn-lt"/>
              </a:rPr>
              <a:t>一线若有需要，我随时做好准备。</a:t>
            </a:r>
            <a:endParaRPr lang="zh-CN" altLang="en-US" b="1" dirty="0">
              <a:solidFill>
                <a:srgbClr val="FF0000"/>
              </a:solidFill>
              <a:cs typeface="+mn-ea"/>
              <a:sym typeface="+mn-lt"/>
            </a:endParaRPr>
          </a:p>
        </p:txBody>
      </p:sp>
      <p:cxnSp>
        <p:nvCxnSpPr>
          <p:cNvPr id="50" name="PA-1022208"/>
          <p:cNvCxnSpPr/>
          <p:nvPr>
            <p:custDataLst>
              <p:tags r:id="rId4"/>
            </p:custDataLst>
          </p:nvPr>
        </p:nvCxnSpPr>
        <p:spPr>
          <a:xfrm flipV="1">
            <a:off x="1557799" y="1275802"/>
            <a:ext cx="9284683" cy="27188"/>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5"/>
          <a:stretch>
            <a:fillRect/>
          </a:stretch>
        </p:blipFill>
        <p:spPr>
          <a:xfrm>
            <a:off x="1715770" y="3291205"/>
            <a:ext cx="5351780" cy="2520315"/>
          </a:xfrm>
          <a:prstGeom prst="rect">
            <a:avLst/>
          </a:prstGeom>
        </p:spPr>
      </p:pic>
      <p:sp>
        <p:nvSpPr>
          <p:cNvPr id="5" name="PA-1022206"/>
          <p:cNvSpPr txBox="1"/>
          <p:nvPr>
            <p:custDataLst>
              <p:tags r:id="rId6"/>
            </p:custDataLst>
          </p:nvPr>
        </p:nvSpPr>
        <p:spPr>
          <a:xfrm>
            <a:off x="7422515" y="3510915"/>
            <a:ext cx="3757930" cy="1889760"/>
          </a:xfrm>
          <a:prstGeom prst="rect">
            <a:avLst/>
          </a:prstGeom>
          <a:noFill/>
        </p:spPr>
        <p:txBody>
          <a:bodyPr wrap="square" rtlCol="0">
            <a:spAutoFit/>
          </a:bodyPr>
          <a:p>
            <a:pPr algn="just">
              <a:lnSpc>
                <a:spcPct val="130000"/>
              </a:lnSpc>
              <a:buClr>
                <a:srgbClr val="C00000"/>
              </a:buClr>
              <a:defRPr/>
            </a:pPr>
            <a:r>
              <a:rPr lang="en-US" altLang="zh-CN" dirty="0">
                <a:cs typeface="+mn-ea"/>
                <a:sym typeface="+mn-lt"/>
              </a:rPr>
              <a:t>      </a:t>
            </a:r>
            <a:r>
              <a:rPr lang="zh-CN" altLang="en-US" dirty="0">
                <a:solidFill>
                  <a:srgbClr val="FF0000"/>
                </a:solidFill>
                <a:cs typeface="+mn-ea"/>
                <a:sym typeface="+mn-lt"/>
              </a:rPr>
              <a:t>两个小时不到，内蒙古医科大学金山校区召集疫情防控志愿者</a:t>
            </a:r>
            <a:r>
              <a:rPr lang="en-US" altLang="zh-CN" dirty="0">
                <a:solidFill>
                  <a:srgbClr val="FF0000"/>
                </a:solidFill>
                <a:cs typeface="+mn-ea"/>
                <a:sym typeface="+mn-lt"/>
              </a:rPr>
              <a:t>266</a:t>
            </a:r>
            <a:r>
              <a:rPr lang="zh-CN" altLang="en-US" dirty="0">
                <a:solidFill>
                  <a:srgbClr val="FF0000"/>
                </a:solidFill>
                <a:cs typeface="+mn-ea"/>
                <a:sym typeface="+mn-lt"/>
              </a:rPr>
              <a:t>人，新华校区召集疫情防控志愿者共</a:t>
            </a:r>
            <a:r>
              <a:rPr lang="en-US" altLang="zh-CN" dirty="0">
                <a:solidFill>
                  <a:srgbClr val="FF0000"/>
                </a:solidFill>
                <a:cs typeface="+mn-ea"/>
                <a:sym typeface="+mn-lt"/>
              </a:rPr>
              <a:t>142</a:t>
            </a:r>
            <a:r>
              <a:rPr lang="zh-CN" altLang="en-US" dirty="0">
                <a:solidFill>
                  <a:srgbClr val="FF0000"/>
                </a:solidFill>
                <a:cs typeface="+mn-ea"/>
                <a:sym typeface="+mn-lt"/>
              </a:rPr>
              <a:t>人，储备志愿者共计</a:t>
            </a:r>
            <a:r>
              <a:rPr lang="en-US" altLang="zh-CN" dirty="0">
                <a:solidFill>
                  <a:srgbClr val="FF0000"/>
                </a:solidFill>
                <a:cs typeface="+mn-ea"/>
                <a:sym typeface="+mn-lt"/>
              </a:rPr>
              <a:t>1078</a:t>
            </a:r>
            <a:r>
              <a:rPr lang="zh-CN" altLang="en-US" dirty="0">
                <a:solidFill>
                  <a:srgbClr val="FF0000"/>
                </a:solidFill>
                <a:cs typeface="+mn-ea"/>
                <a:sym typeface="+mn-lt"/>
              </a:rPr>
              <a:t>人。</a:t>
            </a:r>
            <a:endParaRPr lang="zh-CN" altLang="en-US" dirty="0">
              <a:solidFill>
                <a:srgbClr val="FF0000"/>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par>
                          <p:cTn id="12" fill="hold">
                            <p:stCondLst>
                              <p:cond delay="0"/>
                            </p:stCondLst>
                            <p:childTnLst>
                              <p:par>
                                <p:cTn id="13" presetID="14" presetClass="entr" presetSubtype="1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randombar(horizontal)">
                                      <p:cBhvr>
                                        <p:cTn id="15" dur="500"/>
                                        <p:tgtEl>
                                          <p:spTgt spid="29"/>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wipe(up)">
                                      <p:cBhvr>
                                        <p:cTn id="19" dur="1000"/>
                                        <p:tgtEl>
                                          <p:spTgt spid="48"/>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9" grpId="0" bldLvl="0" animBg="1"/>
      <p:bldP spid="48"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1022209"/>
          <p:cNvSpPr/>
          <p:nvPr>
            <p:custDataLst>
              <p:tags r:id="rId1"/>
            </p:custDataLst>
          </p:nvPr>
        </p:nvSpPr>
        <p:spPr>
          <a:xfrm>
            <a:off x="1222286" y="243429"/>
            <a:ext cx="3027680" cy="521970"/>
          </a:xfrm>
          <a:prstGeom prst="rect">
            <a:avLst/>
          </a:prstGeom>
        </p:spPr>
        <p:txBody>
          <a:bodyPr wrap="none">
            <a:spAutoFit/>
          </a:bodyPr>
          <a:lstStyle/>
          <a:p>
            <a:r>
              <a:rPr lang="zh-CN" altLang="en-US" sz="2800" dirty="0">
                <a:solidFill>
                  <a:srgbClr val="C00000"/>
                </a:solidFill>
                <a:cs typeface="+mn-ea"/>
                <a:sym typeface="+mn-lt"/>
              </a:rPr>
              <a:t>做有担当的劳动者</a:t>
            </a:r>
            <a:endParaRPr lang="zh-CN" altLang="en-US" sz="2800" dirty="0">
              <a:solidFill>
                <a:srgbClr val="C00000"/>
              </a:solidFill>
              <a:cs typeface="+mn-ea"/>
              <a:sym typeface="+mn-lt"/>
            </a:endParaRPr>
          </a:p>
        </p:txBody>
      </p:sp>
      <p:sp>
        <p:nvSpPr>
          <p:cNvPr id="27" name="PA-1022211"/>
          <p:cNvSpPr txBox="1"/>
          <p:nvPr>
            <p:custDataLst>
              <p:tags r:id="rId2"/>
            </p:custDataLst>
          </p:nvPr>
        </p:nvSpPr>
        <p:spPr>
          <a:xfrm>
            <a:off x="1903300" y="2592976"/>
            <a:ext cx="9277727" cy="810260"/>
          </a:xfrm>
          <a:prstGeom prst="rect">
            <a:avLst/>
          </a:prstGeom>
          <a:noFill/>
        </p:spPr>
        <p:txBody>
          <a:bodyPr wrap="square" rtlCol="0">
            <a:spAutoFit/>
          </a:bodyPr>
          <a:lstStyle/>
          <a:p>
            <a:pPr algn="just" fontAlgn="auto">
              <a:lnSpc>
                <a:spcPct val="130000"/>
              </a:lnSpc>
              <a:buClr>
                <a:srgbClr val="C00000"/>
              </a:buClr>
              <a:defRPr/>
            </a:pPr>
            <a:r>
              <a:rPr lang="en-US" altLang="zh-CN" b="1" dirty="0">
                <a:cs typeface="+mn-ea"/>
                <a:sym typeface="+mn-lt"/>
              </a:rPr>
              <a:t>       </a:t>
            </a:r>
            <a:r>
              <a:rPr lang="zh-CN" altLang="en-US" b="1" dirty="0">
                <a:cs typeface="+mn-ea"/>
                <a:sym typeface="+mn-lt"/>
              </a:rPr>
              <a:t>习近平总书记强调，担当就是责任。</a:t>
            </a:r>
            <a:r>
              <a:rPr lang="zh-CN" altLang="en-US" b="1" dirty="0">
                <a:solidFill>
                  <a:srgbClr val="FF0000"/>
                </a:solidFill>
                <a:cs typeface="+mn-ea"/>
                <a:sym typeface="+mn-lt"/>
              </a:rPr>
              <a:t>知责任者，大丈夫之始也；行责任者，大丈夫之终也。</a:t>
            </a:r>
            <a:r>
              <a:rPr lang="en-US" altLang="zh-CN" b="1" dirty="0">
                <a:cs typeface="+mn-ea"/>
                <a:sym typeface="+mn-lt"/>
              </a:rPr>
              <a:t>“</a:t>
            </a:r>
            <a:r>
              <a:rPr lang="zh-CN" altLang="en-US" b="1" dirty="0">
                <a:cs typeface="+mn-ea"/>
                <a:sym typeface="+mn-lt"/>
              </a:rPr>
              <a:t>担当是做人第一美德，是人生的意义所在，勇于担当是实现人生价值的根本动力</a:t>
            </a:r>
            <a:r>
              <a:rPr lang="zh-CN" altLang="en-US" dirty="0">
                <a:cs typeface="+mn-ea"/>
                <a:sym typeface="+mn-lt"/>
              </a:rPr>
              <a:t>。</a:t>
            </a:r>
            <a:endParaRPr lang="zh-CN" altLang="en-US" dirty="0">
              <a:cs typeface="+mn-ea"/>
              <a:sym typeface="+mn-lt"/>
            </a:endParaRPr>
          </a:p>
        </p:txBody>
      </p:sp>
      <p:sp>
        <p:nvSpPr>
          <p:cNvPr id="32" name="PA-1022214"/>
          <p:cNvSpPr txBox="1"/>
          <p:nvPr>
            <p:custDataLst>
              <p:tags r:id="rId3"/>
            </p:custDataLst>
          </p:nvPr>
        </p:nvSpPr>
        <p:spPr>
          <a:xfrm>
            <a:off x="1870280" y="4054208"/>
            <a:ext cx="9277727" cy="810260"/>
          </a:xfrm>
          <a:prstGeom prst="rect">
            <a:avLst/>
          </a:prstGeom>
          <a:noFill/>
        </p:spPr>
        <p:txBody>
          <a:bodyPr wrap="square" rtlCol="0">
            <a:spAutoFit/>
          </a:bodyPr>
          <a:lstStyle/>
          <a:p>
            <a:pPr algn="just">
              <a:lnSpc>
                <a:spcPct val="130000"/>
              </a:lnSpc>
              <a:buClr>
                <a:srgbClr val="C00000"/>
              </a:buClr>
              <a:defRPr/>
            </a:pPr>
            <a:r>
              <a:rPr lang="en-US" altLang="zh-CN" dirty="0">
                <a:cs typeface="+mn-ea"/>
                <a:sym typeface="+mn-lt"/>
              </a:rPr>
              <a:t>      </a:t>
            </a:r>
            <a:r>
              <a:rPr lang="en-US" altLang="zh-CN" b="1" dirty="0">
                <a:cs typeface="+mn-ea"/>
                <a:sym typeface="+mn-lt"/>
              </a:rPr>
              <a:t>”</a:t>
            </a:r>
            <a:r>
              <a:rPr lang="zh-CN" altLang="en-US" b="1" dirty="0">
                <a:cs typeface="+mn-ea"/>
                <a:sym typeface="+mn-lt"/>
              </a:rPr>
              <a:t>我们从古以来，就有埋头苦干的人，有拼命硬干的人，有为民请命的人，有舍身求法的人</a:t>
            </a:r>
            <a:r>
              <a:rPr lang="en-US" altLang="zh-CN" b="1" dirty="0">
                <a:cs typeface="+mn-ea"/>
                <a:sym typeface="+mn-lt"/>
              </a:rPr>
              <a:t>……</a:t>
            </a:r>
            <a:r>
              <a:rPr lang="zh-CN" altLang="en-US" b="1" dirty="0">
                <a:cs typeface="+mn-ea"/>
                <a:sym typeface="+mn-lt"/>
              </a:rPr>
              <a:t>这就是中国的脊梁。</a:t>
            </a:r>
            <a:r>
              <a:rPr lang="en-US" altLang="zh-CN" b="1" dirty="0">
                <a:cs typeface="+mn-ea"/>
                <a:sym typeface="+mn-lt"/>
              </a:rPr>
              <a:t>                                                                   ——</a:t>
            </a:r>
            <a:r>
              <a:rPr lang="zh-CN" altLang="en-US" b="1" dirty="0">
                <a:cs typeface="+mn-ea"/>
                <a:sym typeface="+mn-lt"/>
              </a:rPr>
              <a:t>鲁迅</a:t>
            </a:r>
            <a:endParaRPr lang="zh-CN" altLang="en-US" b="1" dirty="0">
              <a:cs typeface="+mn-ea"/>
              <a:sym typeface="+mn-lt"/>
            </a:endParaRPr>
          </a:p>
        </p:txBody>
      </p:sp>
      <p:sp>
        <p:nvSpPr>
          <p:cNvPr id="34" name="PA-1022216"/>
          <p:cNvSpPr/>
          <p:nvPr>
            <p:custDataLst>
              <p:tags r:id="rId4"/>
            </p:custDataLst>
          </p:nvPr>
        </p:nvSpPr>
        <p:spPr>
          <a:xfrm>
            <a:off x="1903730" y="2505075"/>
            <a:ext cx="9243695" cy="1010285"/>
          </a:xfrm>
          <a:prstGeom prst="rect">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4265">
              <a:solidFill>
                <a:prstClr val="white"/>
              </a:solidFill>
              <a:cs typeface="+mn-ea"/>
              <a:sym typeface="+mn-lt"/>
            </a:endParaRPr>
          </a:p>
        </p:txBody>
      </p:sp>
      <p:sp>
        <p:nvSpPr>
          <p:cNvPr id="35" name="PA-1022217"/>
          <p:cNvSpPr/>
          <p:nvPr>
            <p:custDataLst>
              <p:tags r:id="rId5"/>
            </p:custDataLst>
          </p:nvPr>
        </p:nvSpPr>
        <p:spPr>
          <a:xfrm>
            <a:off x="1870075" y="4054475"/>
            <a:ext cx="9277985" cy="1118870"/>
          </a:xfrm>
          <a:prstGeom prst="rect">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4265">
              <a:solidFill>
                <a:prstClr val="white"/>
              </a:solidFill>
              <a:cs typeface="+mn-ea"/>
              <a:sym typeface="+mn-lt"/>
            </a:endParaRPr>
          </a:p>
        </p:txBody>
      </p:sp>
      <p:sp>
        <p:nvSpPr>
          <p:cNvPr id="2" name="PA-1022222"/>
          <p:cNvSpPr/>
          <p:nvPr>
            <p:custDataLst>
              <p:tags r:id="rId6"/>
            </p:custDataLst>
          </p:nvPr>
        </p:nvSpPr>
        <p:spPr>
          <a:xfrm>
            <a:off x="3362961" y="1488178"/>
            <a:ext cx="5466080" cy="730885"/>
          </a:xfrm>
          <a:prstGeom prst="rect">
            <a:avLst/>
          </a:prstGeom>
        </p:spPr>
        <p:txBody>
          <a:bodyPr wrap="none">
            <a:spAutoFit/>
          </a:bodyPr>
          <a:lstStyle/>
          <a:p>
            <a:pPr algn="just">
              <a:lnSpc>
                <a:spcPct val="130000"/>
              </a:lnSpc>
              <a:buClr>
                <a:srgbClr val="C00000"/>
              </a:buClr>
              <a:defRPr/>
            </a:pPr>
            <a:r>
              <a:rPr lang="en-US" altLang="zh-CN" sz="3200" b="1" dirty="0">
                <a:cs typeface="+mn-ea"/>
                <a:sym typeface="+mn-lt"/>
              </a:rPr>
              <a:t>”</a:t>
            </a:r>
            <a:r>
              <a:rPr lang="zh-CN" altLang="en-US" sz="3200" b="1" dirty="0">
                <a:cs typeface="+mn-ea"/>
                <a:sym typeface="+mn-lt"/>
              </a:rPr>
              <a:t>担当</a:t>
            </a:r>
            <a:r>
              <a:rPr lang="en-US" altLang="zh-CN" sz="3200" b="1" dirty="0">
                <a:cs typeface="+mn-ea"/>
                <a:sym typeface="+mn-lt"/>
              </a:rPr>
              <a:t>“</a:t>
            </a:r>
            <a:r>
              <a:rPr lang="zh-CN" altLang="en-US" sz="3200" b="1" dirty="0">
                <a:cs typeface="+mn-ea"/>
                <a:sym typeface="+mn-lt"/>
              </a:rPr>
              <a:t>就是接受并负起责任</a:t>
            </a:r>
            <a:endParaRPr lang="zh-CN" altLang="en-US" sz="3200" b="1"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par>
                          <p:cTn id="12" fill="hold">
                            <p:stCondLst>
                              <p:cond delay="0"/>
                            </p:stCondLst>
                            <p:childTnLst>
                              <p:par>
                                <p:cTn id="13" presetID="10" presetClass="entr" presetSubtype="0"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1800"/>
                                        <p:tgtEl>
                                          <p:spTgt spid="27"/>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18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7" grpId="0"/>
      <p:bldP spid="32" grpId="0"/>
      <p:bldP spid="34" grpId="0" bldLvl="0" animBg="1"/>
      <p:bldP spid="35"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1022209"/>
          <p:cNvSpPr/>
          <p:nvPr>
            <p:custDataLst>
              <p:tags r:id="rId1"/>
            </p:custDataLst>
          </p:nvPr>
        </p:nvSpPr>
        <p:spPr>
          <a:xfrm>
            <a:off x="1222286" y="243429"/>
            <a:ext cx="3027680" cy="521970"/>
          </a:xfrm>
          <a:prstGeom prst="rect">
            <a:avLst/>
          </a:prstGeom>
        </p:spPr>
        <p:txBody>
          <a:bodyPr wrap="none">
            <a:spAutoFit/>
          </a:bodyPr>
          <a:lstStyle/>
          <a:p>
            <a:r>
              <a:rPr lang="zh-CN" altLang="en-US" sz="2800" dirty="0">
                <a:solidFill>
                  <a:srgbClr val="C00000"/>
                </a:solidFill>
                <a:cs typeface="+mn-ea"/>
                <a:sym typeface="+mn-lt"/>
              </a:rPr>
              <a:t>做有担当的劳动者</a:t>
            </a:r>
            <a:endParaRPr lang="zh-CN" altLang="en-US" sz="2800" dirty="0">
              <a:solidFill>
                <a:srgbClr val="C00000"/>
              </a:solidFill>
              <a:cs typeface="+mn-ea"/>
              <a:sym typeface="+mn-lt"/>
            </a:endParaRPr>
          </a:p>
        </p:txBody>
      </p:sp>
      <p:sp>
        <p:nvSpPr>
          <p:cNvPr id="27" name="PA-1022211"/>
          <p:cNvSpPr txBox="1"/>
          <p:nvPr>
            <p:custDataLst>
              <p:tags r:id="rId2"/>
            </p:custDataLst>
          </p:nvPr>
        </p:nvSpPr>
        <p:spPr>
          <a:xfrm>
            <a:off x="4611370" y="2628265"/>
            <a:ext cx="5901690" cy="2999740"/>
          </a:xfrm>
          <a:prstGeom prst="rect">
            <a:avLst/>
          </a:prstGeom>
          <a:noFill/>
        </p:spPr>
        <p:txBody>
          <a:bodyPr wrap="square" rtlCol="0">
            <a:spAutoFit/>
          </a:bodyPr>
          <a:lstStyle/>
          <a:p>
            <a:pPr algn="just" fontAlgn="auto">
              <a:lnSpc>
                <a:spcPct val="150000"/>
              </a:lnSpc>
              <a:buClr>
                <a:srgbClr val="C00000"/>
              </a:buClr>
              <a:defRPr/>
            </a:pPr>
            <a:r>
              <a:rPr lang="en-US" altLang="zh-CN" b="1" dirty="0">
                <a:cs typeface="+mn-ea"/>
                <a:sym typeface="+mn-lt"/>
              </a:rPr>
              <a:t>      “</a:t>
            </a:r>
            <a:r>
              <a:rPr lang="zh-CN" altLang="en-US" b="1" dirty="0">
                <a:cs typeface="+mn-ea"/>
                <a:sym typeface="+mn-lt"/>
              </a:rPr>
              <a:t>家是最小的国，国是千万家</a:t>
            </a:r>
            <a:r>
              <a:rPr lang="zh-CN" altLang="en-US" dirty="0">
                <a:cs typeface="+mn-ea"/>
                <a:sym typeface="+mn-lt"/>
              </a:rPr>
              <a:t>。家是国的基础，国是家的延伸，在中国人的精神谱系里，国家与家庭、社会与个人，都是密不可分的整体。</a:t>
            </a:r>
            <a:endParaRPr lang="zh-CN" altLang="en-US" dirty="0">
              <a:cs typeface="+mn-ea"/>
              <a:sym typeface="+mn-lt"/>
            </a:endParaRPr>
          </a:p>
          <a:p>
            <a:pPr algn="just" fontAlgn="auto">
              <a:lnSpc>
                <a:spcPct val="150000"/>
              </a:lnSpc>
              <a:buClr>
                <a:srgbClr val="C00000"/>
              </a:buClr>
              <a:defRPr/>
            </a:pPr>
            <a:r>
              <a:rPr lang="en-US" altLang="zh-CN" dirty="0">
                <a:cs typeface="+mn-ea"/>
                <a:sym typeface="+mn-lt"/>
              </a:rPr>
              <a:t>         </a:t>
            </a:r>
            <a:r>
              <a:rPr lang="zh-CN" altLang="en-US" dirty="0">
                <a:cs typeface="+mn-ea"/>
                <a:sym typeface="+mn-lt"/>
              </a:rPr>
              <a:t>家国情怀不是虚无缥缈的，爱国主义精神不能停留在口号上，实现中华民族伟大复兴是一项光荣而艰巨的事业，需要一代又一代中国人共同为之努力，需要每一个平凡岗位上</a:t>
            </a:r>
            <a:r>
              <a:rPr lang="zh-CN" altLang="en-US" b="1" dirty="0">
                <a:cs typeface="+mn-ea"/>
                <a:sym typeface="+mn-lt"/>
              </a:rPr>
              <a:t>恪尽职守、脚踏实地</a:t>
            </a:r>
            <a:r>
              <a:rPr lang="zh-CN" altLang="en-US" dirty="0">
                <a:cs typeface="+mn-ea"/>
                <a:sym typeface="+mn-lt"/>
              </a:rPr>
              <a:t>的劳动。</a:t>
            </a:r>
            <a:endParaRPr lang="zh-CN" altLang="en-US" dirty="0">
              <a:cs typeface="+mn-ea"/>
              <a:sym typeface="+mn-lt"/>
            </a:endParaRPr>
          </a:p>
        </p:txBody>
      </p:sp>
      <p:sp>
        <p:nvSpPr>
          <p:cNvPr id="34" name="PA-1022216"/>
          <p:cNvSpPr/>
          <p:nvPr>
            <p:custDataLst>
              <p:tags r:id="rId3"/>
            </p:custDataLst>
          </p:nvPr>
        </p:nvSpPr>
        <p:spPr>
          <a:xfrm>
            <a:off x="4366895" y="2505075"/>
            <a:ext cx="6363970" cy="3447415"/>
          </a:xfrm>
          <a:prstGeom prst="rect">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4265">
              <a:solidFill>
                <a:prstClr val="white"/>
              </a:solidFill>
              <a:cs typeface="+mn-ea"/>
              <a:sym typeface="+mn-lt"/>
            </a:endParaRPr>
          </a:p>
        </p:txBody>
      </p:sp>
      <p:sp>
        <p:nvSpPr>
          <p:cNvPr id="2" name="PA-1022222"/>
          <p:cNvSpPr/>
          <p:nvPr>
            <p:custDataLst>
              <p:tags r:id="rId4"/>
            </p:custDataLst>
          </p:nvPr>
        </p:nvSpPr>
        <p:spPr>
          <a:xfrm>
            <a:off x="5628641" y="1488178"/>
            <a:ext cx="3840480" cy="730885"/>
          </a:xfrm>
          <a:prstGeom prst="rect">
            <a:avLst/>
          </a:prstGeom>
        </p:spPr>
        <p:txBody>
          <a:bodyPr wrap="none">
            <a:spAutoFit/>
          </a:bodyPr>
          <a:lstStyle/>
          <a:p>
            <a:pPr algn="just">
              <a:lnSpc>
                <a:spcPct val="130000"/>
              </a:lnSpc>
              <a:buClr>
                <a:srgbClr val="C00000"/>
              </a:buClr>
              <a:defRPr/>
            </a:pPr>
            <a:r>
              <a:rPr lang="zh-CN" altLang="en-US" sz="3200" b="1" dirty="0">
                <a:cs typeface="+mn-ea"/>
                <a:sym typeface="+mn-lt"/>
              </a:rPr>
              <a:t>脚踏实地、勇于担当</a:t>
            </a:r>
            <a:endParaRPr lang="zh-CN" altLang="en-US" sz="3200" b="1" dirty="0">
              <a:cs typeface="+mn-ea"/>
              <a:sym typeface="+mn-lt"/>
            </a:endParaRPr>
          </a:p>
        </p:txBody>
      </p:sp>
      <p:pic>
        <p:nvPicPr>
          <p:cNvPr id="100" name="图片 99"/>
          <p:cNvPicPr/>
          <p:nvPr/>
        </p:nvPicPr>
        <p:blipFill>
          <a:blip r:embed="rId5"/>
          <a:stretch>
            <a:fillRect/>
          </a:stretch>
        </p:blipFill>
        <p:spPr>
          <a:xfrm>
            <a:off x="707390" y="1642745"/>
            <a:ext cx="3201035" cy="439991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par>
                          <p:cTn id="12" fill="hold">
                            <p:stCondLst>
                              <p:cond delay="0"/>
                            </p:stCondLst>
                            <p:childTnLst>
                              <p:par>
                                <p:cTn id="13" presetID="10" presetClass="entr" presetSubtype="0"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18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7" grpId="0"/>
      <p:bldP spid="3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p:nvPr/>
        </p:nvPicPr>
        <p:blipFill>
          <a:blip r:embed="rId1"/>
          <a:stretch>
            <a:fillRect/>
          </a:stretch>
        </p:blipFill>
        <p:spPr>
          <a:xfrm>
            <a:off x="6091238" y="3424238"/>
            <a:ext cx="9525" cy="9525"/>
          </a:xfrm>
          <a:prstGeom prst="rect">
            <a:avLst/>
          </a:prstGeom>
          <a:noFill/>
          <a:ln w="9525">
            <a:noFill/>
          </a:ln>
        </p:spPr>
      </p:pic>
      <p:pic>
        <p:nvPicPr>
          <p:cNvPr id="105" name="图片 104"/>
          <p:cNvPicPr/>
          <p:nvPr/>
        </p:nvPicPr>
        <p:blipFill>
          <a:blip r:embed="rId1"/>
          <a:stretch>
            <a:fillRect/>
          </a:stretch>
        </p:blipFill>
        <p:spPr>
          <a:xfrm>
            <a:off x="6091238" y="3424238"/>
            <a:ext cx="9525" cy="9525"/>
          </a:xfrm>
          <a:prstGeom prst="rect">
            <a:avLst/>
          </a:prstGeom>
          <a:noFill/>
          <a:ln w="9525">
            <a:noFill/>
          </a:ln>
        </p:spPr>
      </p:pic>
      <p:pic>
        <p:nvPicPr>
          <p:cNvPr id="107" name="图片 106"/>
          <p:cNvPicPr/>
          <p:nvPr/>
        </p:nvPicPr>
        <p:blipFill>
          <a:blip r:embed="rId2"/>
          <a:stretch>
            <a:fillRect/>
          </a:stretch>
        </p:blipFill>
        <p:spPr>
          <a:xfrm>
            <a:off x="1084604" y="1599525"/>
            <a:ext cx="6040073" cy="3145871"/>
          </a:xfrm>
          <a:prstGeom prst="rect">
            <a:avLst/>
          </a:prstGeom>
          <a:noFill/>
          <a:ln w="9525">
            <a:noFill/>
          </a:ln>
        </p:spPr>
      </p:pic>
      <p:sp>
        <p:nvSpPr>
          <p:cNvPr id="3" name="矩形 2"/>
          <p:cNvSpPr/>
          <p:nvPr/>
        </p:nvSpPr>
        <p:spPr>
          <a:xfrm>
            <a:off x="7670800" y="2388235"/>
            <a:ext cx="3411855" cy="1568450"/>
          </a:xfrm>
          <a:prstGeom prst="rect">
            <a:avLst/>
          </a:prstGeom>
          <a:noFill/>
          <a:ln>
            <a:noFill/>
          </a:ln>
        </p:spPr>
        <p:txBody>
          <a:bodyPr wrap="square" rtlCol="0" anchor="t">
            <a:spAutoFit/>
          </a:bodyPr>
          <a:p>
            <a:pPr algn="ctr"/>
            <a:r>
              <a:rPr lang="zh-CN" altLang="en-US" sz="48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sym typeface="+mn-ea"/>
              </a:rPr>
              <a:t>猎豹捕食属于劳动么？</a:t>
            </a:r>
            <a:endParaRPr lang="zh-CN" altLang="en-US" sz="48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sym typeface="+mn-ea"/>
            </a:endParaRPr>
          </a:p>
        </p:txBody>
      </p:sp>
      <p:pic>
        <p:nvPicPr>
          <p:cNvPr id="108" name="图片 107"/>
          <p:cNvPicPr/>
          <p:nvPr/>
        </p:nvPicPr>
        <p:blipFill>
          <a:blip r:embed="rId3"/>
          <a:stretch>
            <a:fillRect/>
          </a:stretch>
        </p:blipFill>
        <p:spPr>
          <a:xfrm>
            <a:off x="8082280" y="4197985"/>
            <a:ext cx="2834005" cy="249364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A-1022211"/>
          <p:cNvSpPr txBox="1"/>
          <p:nvPr>
            <p:custDataLst>
              <p:tags r:id="rId1"/>
            </p:custDataLst>
          </p:nvPr>
        </p:nvSpPr>
        <p:spPr>
          <a:xfrm>
            <a:off x="3180715" y="3023870"/>
            <a:ext cx="6945630" cy="1198880"/>
          </a:xfrm>
          <a:prstGeom prst="rect">
            <a:avLst/>
          </a:prstGeom>
          <a:noFill/>
        </p:spPr>
        <p:txBody>
          <a:bodyPr wrap="square" rtlCol="0">
            <a:spAutoFit/>
          </a:bodyPr>
          <a:lstStyle/>
          <a:p>
            <a:pPr algn="just" fontAlgn="auto">
              <a:lnSpc>
                <a:spcPct val="200000"/>
              </a:lnSpc>
              <a:buClr>
                <a:srgbClr val="C00000"/>
              </a:buClr>
              <a:defRPr/>
            </a:pPr>
            <a:r>
              <a:rPr lang="en-US" altLang="zh-CN" b="1" dirty="0">
                <a:cs typeface="+mn-ea"/>
                <a:sym typeface="+mn-lt"/>
              </a:rPr>
              <a:t>       </a:t>
            </a:r>
            <a:r>
              <a:rPr lang="zh-CN" altLang="en-US" dirty="0">
                <a:solidFill>
                  <a:schemeClr val="accent1"/>
                </a:solidFill>
                <a:effectLst>
                  <a:outerShdw blurRad="38100" dist="25400" dir="5400000" algn="ctr" rotWithShape="0">
                    <a:srgbClr val="6E747A">
                      <a:alpha val="43000"/>
                    </a:srgbClr>
                  </a:outerShdw>
                </a:effectLst>
                <a:cs typeface="+mn-ea"/>
                <a:sym typeface="+mn-lt"/>
              </a:rPr>
              <a:t>作为新时代的大学生，如何让自己成为合格的新时代劳动者，请从理想、本领和担当三个角度，说说你的具体举措？</a:t>
            </a:r>
            <a:endParaRPr lang="zh-CN" altLang="en-US" dirty="0">
              <a:solidFill>
                <a:schemeClr val="accent1"/>
              </a:solidFill>
              <a:effectLst>
                <a:outerShdw blurRad="38100" dist="25400" dir="5400000" algn="ctr" rotWithShape="0">
                  <a:srgbClr val="6E747A">
                    <a:alpha val="43000"/>
                  </a:srgbClr>
                </a:outerShdw>
              </a:effectLst>
              <a:cs typeface="+mn-ea"/>
              <a:sym typeface="+mn-lt"/>
            </a:endParaRPr>
          </a:p>
        </p:txBody>
      </p:sp>
      <p:sp>
        <p:nvSpPr>
          <p:cNvPr id="34" name="PA-1022216"/>
          <p:cNvSpPr/>
          <p:nvPr>
            <p:custDataLst>
              <p:tags r:id="rId2"/>
            </p:custDataLst>
          </p:nvPr>
        </p:nvSpPr>
        <p:spPr>
          <a:xfrm>
            <a:off x="1903730" y="2505075"/>
            <a:ext cx="9140190" cy="2418080"/>
          </a:xfrm>
          <a:prstGeom prst="rect">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4265">
              <a:solidFill>
                <a:prstClr val="white"/>
              </a:solidFill>
              <a:cs typeface="+mn-ea"/>
              <a:sym typeface="+mn-lt"/>
            </a:endParaRPr>
          </a:p>
        </p:txBody>
      </p:sp>
      <p:sp>
        <p:nvSpPr>
          <p:cNvPr id="2" name="PA-1022222"/>
          <p:cNvSpPr/>
          <p:nvPr>
            <p:custDataLst>
              <p:tags r:id="rId3"/>
            </p:custDataLst>
          </p:nvPr>
        </p:nvSpPr>
        <p:spPr>
          <a:xfrm>
            <a:off x="5191761" y="1488178"/>
            <a:ext cx="1808480" cy="730885"/>
          </a:xfrm>
          <a:prstGeom prst="rect">
            <a:avLst/>
          </a:prstGeom>
        </p:spPr>
        <p:txBody>
          <a:bodyPr wrap="none">
            <a:spAutoFit/>
          </a:bodyPr>
          <a:lstStyle/>
          <a:p>
            <a:pPr algn="just">
              <a:lnSpc>
                <a:spcPct val="130000"/>
              </a:lnSpc>
              <a:buClr>
                <a:srgbClr val="C00000"/>
              </a:buClr>
              <a:defRPr/>
            </a:pPr>
            <a:r>
              <a:rPr lang="zh-CN" altLang="en-US" sz="3200" b="1" dirty="0">
                <a:cs typeface="+mn-ea"/>
                <a:sym typeface="+mn-lt"/>
              </a:rPr>
              <a:t>课后作业</a:t>
            </a:r>
            <a:endParaRPr lang="zh-CN" altLang="en-US" sz="3200" b="1"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18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4"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1022245"/>
          <p:cNvSpPr/>
          <p:nvPr>
            <p:custDataLst>
              <p:tags r:id="rId1"/>
            </p:custDataLst>
          </p:nvPr>
        </p:nvSpPr>
        <p:spPr>
          <a:xfrm>
            <a:off x="3301998" y="2194800"/>
            <a:ext cx="5748655" cy="1014730"/>
          </a:xfrm>
          <a:prstGeom prst="rect">
            <a:avLst/>
          </a:prstGeom>
        </p:spPr>
        <p:txBody>
          <a:bodyPr wrap="none">
            <a:spAutoFit/>
          </a:bodyPr>
          <a:lstStyle/>
          <a:p>
            <a:pPr algn="r"/>
            <a:r>
              <a:rPr lang="zh-CN" altLang="en-US" sz="6000" b="1" spc="-100" dirty="0">
                <a:solidFill>
                  <a:srgbClr val="C00000"/>
                </a:solidFill>
                <a:cs typeface="+mn-ea"/>
                <a:sym typeface="+mn-lt"/>
              </a:rPr>
              <a:t>感</a:t>
            </a:r>
            <a:r>
              <a:rPr lang="en-US" altLang="zh-CN" sz="6000" b="1" spc="-100" dirty="0">
                <a:solidFill>
                  <a:srgbClr val="C00000"/>
                </a:solidFill>
                <a:cs typeface="+mn-ea"/>
                <a:sym typeface="+mn-lt"/>
              </a:rPr>
              <a:t> </a:t>
            </a:r>
            <a:r>
              <a:rPr lang="zh-CN" altLang="en-US" sz="6000" b="1" spc="-100" dirty="0">
                <a:solidFill>
                  <a:srgbClr val="C00000"/>
                </a:solidFill>
                <a:cs typeface="+mn-ea"/>
                <a:sym typeface="+mn-lt"/>
              </a:rPr>
              <a:t>谢</a:t>
            </a:r>
            <a:r>
              <a:rPr lang="en-US" altLang="zh-CN" sz="6000" b="1" spc="-100" dirty="0">
                <a:solidFill>
                  <a:srgbClr val="C00000"/>
                </a:solidFill>
                <a:cs typeface="+mn-ea"/>
                <a:sym typeface="+mn-lt"/>
              </a:rPr>
              <a:t> </a:t>
            </a:r>
            <a:r>
              <a:rPr lang="zh-CN" altLang="en-US" sz="6000" b="1" spc="-100" dirty="0">
                <a:solidFill>
                  <a:srgbClr val="C00000"/>
                </a:solidFill>
                <a:cs typeface="+mn-ea"/>
                <a:sym typeface="+mn-lt"/>
              </a:rPr>
              <a:t>您</a:t>
            </a:r>
            <a:r>
              <a:rPr lang="en-US" altLang="zh-CN" sz="6000" b="1" spc="-100" dirty="0">
                <a:solidFill>
                  <a:srgbClr val="C00000"/>
                </a:solidFill>
                <a:cs typeface="+mn-ea"/>
                <a:sym typeface="+mn-lt"/>
              </a:rPr>
              <a:t> </a:t>
            </a:r>
            <a:r>
              <a:rPr lang="zh-CN" altLang="en-US" sz="6000" b="1" spc="-100" dirty="0">
                <a:solidFill>
                  <a:srgbClr val="C00000"/>
                </a:solidFill>
                <a:cs typeface="+mn-ea"/>
                <a:sym typeface="+mn-lt"/>
              </a:rPr>
              <a:t>的</a:t>
            </a:r>
            <a:r>
              <a:rPr lang="en-US" altLang="zh-CN" sz="6000" b="1" spc="-100" dirty="0">
                <a:solidFill>
                  <a:srgbClr val="C00000"/>
                </a:solidFill>
                <a:cs typeface="+mn-ea"/>
                <a:sym typeface="+mn-lt"/>
              </a:rPr>
              <a:t> </a:t>
            </a:r>
            <a:r>
              <a:rPr lang="zh-CN" altLang="en-US" sz="6000" b="1" spc="-100" dirty="0">
                <a:solidFill>
                  <a:srgbClr val="C00000"/>
                </a:solidFill>
                <a:cs typeface="+mn-ea"/>
                <a:sym typeface="+mn-lt"/>
              </a:rPr>
              <a:t>聆</a:t>
            </a:r>
            <a:r>
              <a:rPr lang="en-US" altLang="zh-CN" sz="6000" b="1" spc="-100" dirty="0">
                <a:solidFill>
                  <a:srgbClr val="C00000"/>
                </a:solidFill>
                <a:cs typeface="+mn-ea"/>
                <a:sym typeface="+mn-lt"/>
              </a:rPr>
              <a:t> </a:t>
            </a:r>
            <a:r>
              <a:rPr lang="zh-CN" altLang="en-US" sz="6000" b="1" spc="-100" dirty="0">
                <a:solidFill>
                  <a:srgbClr val="C00000"/>
                </a:solidFill>
                <a:cs typeface="+mn-ea"/>
                <a:sym typeface="+mn-lt"/>
              </a:rPr>
              <a:t>听</a:t>
            </a:r>
            <a:endParaRPr lang="en-US" altLang="zh-CN" sz="6000" b="1" spc="-100" dirty="0">
              <a:solidFill>
                <a:srgbClr val="C00000"/>
              </a:solidFill>
              <a:cs typeface="+mn-ea"/>
              <a:sym typeface="+mn-lt"/>
            </a:endParaRPr>
          </a:p>
        </p:txBody>
      </p:sp>
      <p:pic>
        <p:nvPicPr>
          <p:cNvPr id="17" name="PA-1022248" descr="图片包含 游戏机, 物体, 旗子&#10;&#10;描述已自动生成"/>
          <p:cNvPicPr>
            <a:picLocks noChangeAspect="1"/>
          </p:cNvPicPr>
          <p:nvPr>
            <p:custDataLst>
              <p:tags r:id="rId2"/>
            </p:custDataLst>
          </p:nvPr>
        </p:nvPicPr>
        <p:blipFill>
          <a:blip r:embed="rId3" cstate="screen"/>
          <a:stretch>
            <a:fillRect/>
          </a:stretch>
        </p:blipFill>
        <p:spPr>
          <a:xfrm>
            <a:off x="4899662" y="3092723"/>
            <a:ext cx="2230126" cy="2230126"/>
          </a:xfrm>
          <a:prstGeom prst="rect">
            <a:avLst/>
          </a:prstGeom>
        </p:spPr>
      </p:pic>
      <p:pic>
        <p:nvPicPr>
          <p:cNvPr id="20" name="PA-1022249" descr="图片包含 游戏机&#10;&#10;描述已自动生成"/>
          <p:cNvPicPr>
            <a:picLocks noChangeAspect="1"/>
          </p:cNvPicPr>
          <p:nvPr>
            <p:custDataLst>
              <p:tags r:id="rId4"/>
            </p:custDataLst>
          </p:nvPr>
        </p:nvPicPr>
        <p:blipFill>
          <a:blip r:embed="rId5" cstate="screen"/>
          <a:stretch>
            <a:fillRect/>
          </a:stretch>
        </p:blipFill>
        <p:spPr>
          <a:xfrm>
            <a:off x="5599285" y="3280304"/>
            <a:ext cx="1153717" cy="16315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A-1022211"/>
          <p:cNvSpPr txBox="1"/>
          <p:nvPr>
            <p:custDataLst>
              <p:tags r:id="rId1"/>
            </p:custDataLst>
          </p:nvPr>
        </p:nvSpPr>
        <p:spPr>
          <a:xfrm>
            <a:off x="1181735" y="2358390"/>
            <a:ext cx="8405495" cy="3291840"/>
          </a:xfrm>
          <a:prstGeom prst="rect">
            <a:avLst/>
          </a:prstGeom>
          <a:noFill/>
        </p:spPr>
        <p:txBody>
          <a:bodyPr wrap="square" rtlCol="0">
            <a:spAutoFit/>
          </a:bodyPr>
          <a:lstStyle/>
          <a:p>
            <a:pPr algn="just" fontAlgn="auto">
              <a:lnSpc>
                <a:spcPct val="200000"/>
              </a:lnSpc>
              <a:buClr>
                <a:srgbClr val="C00000"/>
              </a:buClr>
              <a:defRPr/>
            </a:pPr>
            <a:r>
              <a:rPr lang="en-US" altLang="zh-CN" b="1" dirty="0">
                <a:cs typeface="+mn-ea"/>
                <a:sym typeface="+mn-lt"/>
              </a:rPr>
              <a:t> </a:t>
            </a:r>
            <a:r>
              <a:rPr lang="en-US" b="1" dirty="0">
                <a:cs typeface="+mn-ea"/>
                <a:sym typeface="+mn-lt"/>
              </a:rPr>
              <a:t>1. </a:t>
            </a:r>
            <a:r>
              <a:rPr lang="zh-CN" altLang="en-US" b="1" dirty="0">
                <a:cs typeface="+mn-ea"/>
                <a:sym typeface="+mn-lt"/>
              </a:rPr>
              <a:t>张宏斌等</a:t>
            </a:r>
            <a:r>
              <a:rPr lang="en-US" altLang="zh-CN" b="1" dirty="0">
                <a:cs typeface="+mn-ea"/>
                <a:sym typeface="+mn-lt"/>
              </a:rPr>
              <a:t>.</a:t>
            </a:r>
            <a:r>
              <a:rPr lang="zh-CN" altLang="en-US" b="1" dirty="0">
                <a:cs typeface="+mn-ea"/>
                <a:sym typeface="+mn-lt"/>
              </a:rPr>
              <a:t>《劳动教育》，扬州职业职业技术学院</a:t>
            </a:r>
            <a:endParaRPr lang="zh-CN" altLang="en-US" b="1" dirty="0">
              <a:cs typeface="+mn-ea"/>
              <a:sym typeface="+mn-lt"/>
            </a:endParaRPr>
          </a:p>
          <a:p>
            <a:pPr algn="just" fontAlgn="auto">
              <a:lnSpc>
                <a:spcPct val="200000"/>
              </a:lnSpc>
              <a:buClr>
                <a:srgbClr val="C00000"/>
              </a:buClr>
              <a:defRPr/>
            </a:pPr>
            <a:r>
              <a:rPr lang="en-US" altLang="zh-CN" b="1" dirty="0">
                <a:solidFill>
                  <a:schemeClr val="accent1"/>
                </a:solidFill>
                <a:effectLst>
                  <a:outerShdw blurRad="38100" dist="25400" dir="5400000" algn="ctr" rotWithShape="0">
                    <a:srgbClr val="6E747A">
                      <a:alpha val="43000"/>
                    </a:srgbClr>
                  </a:outerShdw>
                </a:effectLst>
                <a:cs typeface="+mn-ea"/>
                <a:sym typeface="+mn-lt"/>
              </a:rPr>
              <a:t> </a:t>
            </a:r>
            <a:r>
              <a:rPr lang="zh-CN" altLang="en-US" b="1" dirty="0">
                <a:cs typeface="+mn-ea"/>
                <a:sym typeface="+mn-lt"/>
              </a:rPr>
              <a:t>2. 胡大平等.《大学生劳动教育》，南京大学.</a:t>
            </a:r>
            <a:endParaRPr lang="zh-CN" altLang="en-US" b="1" dirty="0">
              <a:cs typeface="+mn-ea"/>
              <a:sym typeface="+mn-lt"/>
            </a:endParaRPr>
          </a:p>
          <a:p>
            <a:pPr algn="just" fontAlgn="auto">
              <a:lnSpc>
                <a:spcPct val="200000"/>
              </a:lnSpc>
              <a:buClr>
                <a:srgbClr val="C00000"/>
              </a:buClr>
              <a:defRPr/>
            </a:pPr>
            <a:r>
              <a:rPr lang="zh-CN" altLang="en-US" b="1" dirty="0">
                <a:cs typeface="+mn-ea"/>
                <a:sym typeface="+mn-lt"/>
              </a:rPr>
              <a:t> 3. 齐敏等.《新时代高校劳动教育通论》，山东管理学院.</a:t>
            </a:r>
            <a:endParaRPr lang="zh-CN" altLang="en-US" b="1" dirty="0">
              <a:cs typeface="+mn-ea"/>
              <a:sym typeface="+mn-lt"/>
            </a:endParaRPr>
          </a:p>
          <a:p>
            <a:pPr algn="just" fontAlgn="auto">
              <a:lnSpc>
                <a:spcPct val="200000"/>
              </a:lnSpc>
              <a:buClr>
                <a:srgbClr val="C00000"/>
              </a:buClr>
              <a:defRPr/>
            </a:pPr>
            <a:r>
              <a:rPr lang="zh-CN" altLang="en-US" b="1" dirty="0">
                <a:cs typeface="+mn-ea"/>
                <a:sym typeface="+mn-lt"/>
              </a:rPr>
              <a:t> 4. 李伟等.《新时代大学生劳动教育》，江苏大学.</a:t>
            </a:r>
            <a:endParaRPr lang="zh-CN" altLang="en-US" b="1" dirty="0">
              <a:cs typeface="+mn-ea"/>
              <a:sym typeface="+mn-lt"/>
            </a:endParaRPr>
          </a:p>
          <a:p>
            <a:pPr algn="just" fontAlgn="auto">
              <a:lnSpc>
                <a:spcPct val="200000"/>
              </a:lnSpc>
              <a:buClr>
                <a:srgbClr val="C00000"/>
              </a:buClr>
              <a:defRPr/>
            </a:pPr>
            <a:r>
              <a:rPr lang="zh-CN" altLang="en-US" b="1" dirty="0">
                <a:cs typeface="+mn-ea"/>
                <a:sym typeface="+mn-lt"/>
              </a:rPr>
              <a:t> 5. 菜瑞林等. 《劳动教育》，常熟理工学院</a:t>
            </a:r>
            <a:r>
              <a:rPr lang="en-US" altLang="zh-CN" b="1" dirty="0">
                <a:cs typeface="+mn-ea"/>
                <a:sym typeface="+mn-lt"/>
              </a:rPr>
              <a:t>.</a:t>
            </a:r>
            <a:endParaRPr lang="en-US" altLang="zh-CN" b="1" dirty="0">
              <a:cs typeface="+mn-ea"/>
              <a:sym typeface="+mn-lt"/>
            </a:endParaRPr>
          </a:p>
          <a:p>
            <a:pPr algn="just" fontAlgn="auto">
              <a:lnSpc>
                <a:spcPct val="200000"/>
              </a:lnSpc>
              <a:buClr>
                <a:srgbClr val="C00000"/>
              </a:buClr>
              <a:defRPr/>
            </a:pPr>
            <a:r>
              <a:rPr lang="en-US" altLang="zh-CN" sz="1400" b="1" dirty="0">
                <a:cs typeface="+mn-ea"/>
                <a:sym typeface="+mn-lt"/>
              </a:rPr>
              <a:t>      </a:t>
            </a:r>
            <a:r>
              <a:rPr lang="zh-CN" altLang="en-US" sz="1400" b="1" dirty="0">
                <a:cs typeface="+mn-ea"/>
                <a:sym typeface="+mn-lt"/>
              </a:rPr>
              <a:t>备注：因借鉴多为视频，格式有待调整，还望包涵。</a:t>
            </a:r>
            <a:endParaRPr lang="zh-CN" altLang="en-US" sz="1400" b="1" dirty="0">
              <a:cs typeface="+mn-ea"/>
              <a:sym typeface="+mn-lt"/>
            </a:endParaRPr>
          </a:p>
        </p:txBody>
      </p:sp>
      <p:sp>
        <p:nvSpPr>
          <p:cNvPr id="2" name="PA-1022222"/>
          <p:cNvSpPr/>
          <p:nvPr>
            <p:custDataLst>
              <p:tags r:id="rId2"/>
            </p:custDataLst>
          </p:nvPr>
        </p:nvSpPr>
        <p:spPr>
          <a:xfrm>
            <a:off x="1181736" y="1408803"/>
            <a:ext cx="2214880" cy="730885"/>
          </a:xfrm>
          <a:prstGeom prst="rect">
            <a:avLst/>
          </a:prstGeom>
        </p:spPr>
        <p:txBody>
          <a:bodyPr wrap="none">
            <a:spAutoFit/>
          </a:bodyPr>
          <a:lstStyle/>
          <a:p>
            <a:pPr algn="just">
              <a:lnSpc>
                <a:spcPct val="130000"/>
              </a:lnSpc>
              <a:buClr>
                <a:srgbClr val="C00000"/>
              </a:buClr>
              <a:defRPr/>
            </a:pPr>
            <a:r>
              <a:rPr lang="zh-CN" altLang="en-US" sz="3200" b="1" dirty="0">
                <a:cs typeface="+mn-ea"/>
                <a:sym typeface="+mn-lt"/>
              </a:rPr>
              <a:t>参考文献：</a:t>
            </a:r>
            <a:endParaRPr lang="zh-CN" altLang="en-US" sz="3200" b="1"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8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102239"/>
          <p:cNvSpPr/>
          <p:nvPr>
            <p:custDataLst>
              <p:tags r:id="rId1"/>
            </p:custDataLst>
          </p:nvPr>
        </p:nvSpPr>
        <p:spPr>
          <a:xfrm>
            <a:off x="1222286" y="243429"/>
            <a:ext cx="1960880" cy="521970"/>
          </a:xfrm>
          <a:prstGeom prst="rect">
            <a:avLst/>
          </a:prstGeom>
        </p:spPr>
        <p:txBody>
          <a:bodyPr wrap="none">
            <a:spAutoFit/>
          </a:bodyPr>
          <a:lstStyle/>
          <a:p>
            <a:r>
              <a:rPr lang="zh-CN" altLang="en-US" sz="2800" dirty="0">
                <a:solidFill>
                  <a:srgbClr val="C00000"/>
                </a:solidFill>
                <a:cs typeface="+mn-ea"/>
                <a:sym typeface="+mn-lt"/>
              </a:rPr>
              <a:t>劳动的含义</a:t>
            </a:r>
            <a:endParaRPr lang="zh-CN" altLang="en-US" sz="2800" dirty="0">
              <a:solidFill>
                <a:srgbClr val="C00000"/>
              </a:solidFill>
              <a:cs typeface="+mn-ea"/>
              <a:sym typeface="+mn-lt"/>
            </a:endParaRPr>
          </a:p>
        </p:txBody>
      </p:sp>
      <p:sp>
        <p:nvSpPr>
          <p:cNvPr id="25" name="PA-102240"/>
          <p:cNvSpPr/>
          <p:nvPr>
            <p:custDataLst>
              <p:tags r:id="rId2"/>
            </p:custDataLst>
          </p:nvPr>
        </p:nvSpPr>
        <p:spPr>
          <a:xfrm>
            <a:off x="1390650" y="1564005"/>
            <a:ext cx="9884410" cy="1170940"/>
          </a:xfrm>
          <a:prstGeom prst="roundRect">
            <a:avLst>
              <a:gd name="adj" fmla="val 0"/>
            </a:avLst>
          </a:prstGeom>
          <a:noFill/>
          <a:ln w="25400" cap="flat" cmpd="sng" algn="ctr">
            <a:solidFill>
              <a:srgbClr val="C00000"/>
            </a:solidFill>
            <a:prstDash val="sysDash"/>
          </a:ln>
          <a:effectLst/>
        </p:spPr>
        <p:txBody>
          <a:bodyPr rtlCol="0" anchor="ctr"/>
          <a:lstStyle/>
          <a:p>
            <a:pPr marR="0" lvl="0" indent="0" fontAlgn="base">
              <a:lnSpc>
                <a:spcPct val="130000"/>
              </a:lnSpc>
              <a:spcBef>
                <a:spcPct val="0"/>
              </a:spcBef>
              <a:spcAft>
                <a:spcPct val="0"/>
              </a:spcAft>
              <a:buClrTx/>
              <a:buSzTx/>
              <a:buFont typeface="Arial" panose="020B0604020202020204" pitchFamily="34" charset="0"/>
              <a:buNone/>
              <a:defRPr/>
            </a:pPr>
            <a:endParaRPr lang="zh-CN" altLang="en-US" b="1" dirty="0">
              <a:cs typeface="+mn-ea"/>
              <a:sym typeface="+mn-lt"/>
            </a:endParaRPr>
          </a:p>
        </p:txBody>
      </p:sp>
      <p:sp>
        <p:nvSpPr>
          <p:cNvPr id="26" name="PA-102241"/>
          <p:cNvSpPr/>
          <p:nvPr>
            <p:custDataLst>
              <p:tags r:id="rId3"/>
            </p:custDataLst>
          </p:nvPr>
        </p:nvSpPr>
        <p:spPr>
          <a:xfrm>
            <a:off x="1109980" y="1902460"/>
            <a:ext cx="511810" cy="4972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cs typeface="+mn-ea"/>
                <a:sym typeface="+mn-lt"/>
              </a:rPr>
              <a:t>1</a:t>
            </a:r>
            <a:endParaRPr lang="zh-CN" altLang="en-US" sz="2000" b="1" dirty="0">
              <a:cs typeface="+mn-ea"/>
              <a:sym typeface="+mn-lt"/>
            </a:endParaRPr>
          </a:p>
        </p:txBody>
      </p:sp>
      <p:sp>
        <p:nvSpPr>
          <p:cNvPr id="28" name="PA-102243"/>
          <p:cNvSpPr/>
          <p:nvPr>
            <p:custDataLst>
              <p:tags r:id="rId4"/>
            </p:custDataLst>
          </p:nvPr>
        </p:nvSpPr>
        <p:spPr>
          <a:xfrm>
            <a:off x="1390650" y="2958465"/>
            <a:ext cx="9884410" cy="1283335"/>
          </a:xfrm>
          <a:prstGeom prst="roundRect">
            <a:avLst>
              <a:gd name="adj" fmla="val 0"/>
            </a:avLst>
          </a:prstGeom>
          <a:noFill/>
          <a:ln w="25400" cap="flat" cmpd="sng" algn="ctr">
            <a:solidFill>
              <a:srgbClr val="C00000"/>
            </a:solidFill>
            <a:prstDash val="sysDash"/>
          </a:ln>
          <a:effectLst/>
        </p:spPr>
        <p:txBody>
          <a:bodyPr rtlCol="0" anchor="ctr"/>
          <a:lstStyle/>
          <a:p>
            <a:pPr marR="0" lvl="0" indent="0" fontAlgn="base">
              <a:lnSpc>
                <a:spcPct val="130000"/>
              </a:lnSpc>
              <a:spcBef>
                <a:spcPct val="0"/>
              </a:spcBef>
              <a:spcAft>
                <a:spcPct val="0"/>
              </a:spcAft>
              <a:buClrTx/>
              <a:buSzTx/>
              <a:buFont typeface="Arial" panose="020B0604020202020204" pitchFamily="34" charset="0"/>
              <a:buNone/>
              <a:defRPr/>
            </a:pPr>
            <a:endParaRPr lang="zh-CN" altLang="en-US" b="1" dirty="0">
              <a:cs typeface="+mn-ea"/>
              <a:sym typeface="+mn-lt"/>
            </a:endParaRPr>
          </a:p>
        </p:txBody>
      </p:sp>
      <p:sp>
        <p:nvSpPr>
          <p:cNvPr id="29" name="PA-102244"/>
          <p:cNvSpPr/>
          <p:nvPr>
            <p:custDataLst>
              <p:tags r:id="rId5"/>
            </p:custDataLst>
          </p:nvPr>
        </p:nvSpPr>
        <p:spPr>
          <a:xfrm>
            <a:off x="1109722" y="3206862"/>
            <a:ext cx="511520" cy="5115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cs typeface="+mn-ea"/>
                <a:sym typeface="+mn-lt"/>
              </a:rPr>
              <a:t>2</a:t>
            </a:r>
            <a:endParaRPr lang="zh-CN" altLang="en-US" sz="2000" b="1" dirty="0">
              <a:cs typeface="+mn-ea"/>
              <a:sym typeface="+mn-lt"/>
            </a:endParaRPr>
          </a:p>
        </p:txBody>
      </p:sp>
      <p:sp>
        <p:nvSpPr>
          <p:cNvPr id="30" name="PA-102245"/>
          <p:cNvSpPr/>
          <p:nvPr>
            <p:custDataLst>
              <p:tags r:id="rId6"/>
            </p:custDataLst>
          </p:nvPr>
        </p:nvSpPr>
        <p:spPr>
          <a:xfrm>
            <a:off x="1539875" y="3126105"/>
            <a:ext cx="9608820" cy="1170305"/>
          </a:xfrm>
          <a:prstGeom prst="rect">
            <a:avLst/>
          </a:prstGeom>
        </p:spPr>
        <p:txBody>
          <a:bodyPr wrap="square">
            <a:spAutoFit/>
          </a:bodyPr>
          <a:lstStyle/>
          <a:p>
            <a:pPr marR="0" lvl="0" indent="0" algn="just" fontAlgn="base">
              <a:lnSpc>
                <a:spcPct val="130000"/>
              </a:lnSpc>
              <a:spcBef>
                <a:spcPct val="0"/>
              </a:spcBef>
              <a:spcAft>
                <a:spcPct val="0"/>
              </a:spcAft>
              <a:buClrTx/>
              <a:buSzTx/>
              <a:buFont typeface="Arial" panose="020B0604020202020204" pitchFamily="34" charset="0"/>
              <a:buNone/>
              <a:defRPr/>
            </a:pPr>
            <a:r>
              <a:rPr lang="en-US" altLang="zh-CN">
                <a:sym typeface="+mn-ea"/>
              </a:rPr>
              <a:t>   “</a:t>
            </a:r>
            <a:r>
              <a:rPr lang="zh-CN" altLang="en-US">
                <a:sym typeface="+mn-ea"/>
              </a:rPr>
              <a:t>劳动力的使用和消遣。人以自身活动来引起，调整和控制人和自然之间的物资变换过程。制造和使用生产工具，并在一定的社会关系中进行劳动，是人和动物的本质区别。</a:t>
            </a:r>
            <a:endParaRPr lang="zh-CN" altLang="en-US">
              <a:sym typeface="+mn-ea"/>
            </a:endParaRPr>
          </a:p>
          <a:p>
            <a:pPr marR="0" lvl="0" indent="0" algn="just" fontAlgn="base">
              <a:lnSpc>
                <a:spcPct val="130000"/>
              </a:lnSpc>
              <a:spcBef>
                <a:spcPct val="0"/>
              </a:spcBef>
              <a:spcAft>
                <a:spcPct val="0"/>
              </a:spcAft>
              <a:buClrTx/>
              <a:buSzTx/>
              <a:buFont typeface="Arial" panose="020B0604020202020204" pitchFamily="34" charset="0"/>
              <a:buNone/>
              <a:defRPr/>
            </a:pPr>
            <a:r>
              <a:rPr lang="zh-CN" altLang="en-US">
                <a:sym typeface="+mn-ea"/>
              </a:rPr>
              <a:t> </a:t>
            </a:r>
            <a:r>
              <a:rPr lang="en-US" altLang="zh-CN">
                <a:sym typeface="+mn-ea"/>
              </a:rPr>
              <a:t>                                                                                                     ——</a:t>
            </a:r>
            <a:r>
              <a:rPr lang="zh-CN" altLang="en-US">
                <a:sym typeface="+mn-ea"/>
              </a:rPr>
              <a:t>《教育大辞典》</a:t>
            </a:r>
            <a:endParaRPr lang="zh-CN" altLang="en-US" dirty="0">
              <a:cs typeface="+mn-ea"/>
              <a:sym typeface="+mn-lt"/>
            </a:endParaRPr>
          </a:p>
        </p:txBody>
      </p:sp>
      <p:sp>
        <p:nvSpPr>
          <p:cNvPr id="31" name="PA-102246"/>
          <p:cNvSpPr/>
          <p:nvPr>
            <p:custDataLst>
              <p:tags r:id="rId7"/>
            </p:custDataLst>
          </p:nvPr>
        </p:nvSpPr>
        <p:spPr>
          <a:xfrm>
            <a:off x="1390650" y="4687570"/>
            <a:ext cx="9884410" cy="1149350"/>
          </a:xfrm>
          <a:prstGeom prst="roundRect">
            <a:avLst>
              <a:gd name="adj" fmla="val 0"/>
            </a:avLst>
          </a:prstGeom>
          <a:noFill/>
          <a:ln w="25400" cap="flat" cmpd="sng" algn="ctr">
            <a:solidFill>
              <a:srgbClr val="C00000"/>
            </a:solidFill>
            <a:prstDash val="sysDash"/>
          </a:ln>
          <a:effectLst/>
        </p:spPr>
        <p:txBody>
          <a:bodyPr rtlCol="0" anchor="ctr"/>
          <a:lstStyle/>
          <a:p>
            <a:pPr marR="0" lvl="0" indent="0" fontAlgn="base">
              <a:lnSpc>
                <a:spcPct val="130000"/>
              </a:lnSpc>
              <a:spcBef>
                <a:spcPct val="0"/>
              </a:spcBef>
              <a:spcAft>
                <a:spcPct val="0"/>
              </a:spcAft>
              <a:buClrTx/>
              <a:buSzTx/>
              <a:buFont typeface="Arial" panose="020B0604020202020204" pitchFamily="34" charset="0"/>
              <a:buNone/>
              <a:defRPr/>
            </a:pPr>
            <a:endParaRPr lang="zh-CN" altLang="en-US" b="1" dirty="0">
              <a:cs typeface="+mn-ea"/>
              <a:sym typeface="+mn-lt"/>
            </a:endParaRPr>
          </a:p>
        </p:txBody>
      </p:sp>
      <p:sp>
        <p:nvSpPr>
          <p:cNvPr id="32" name="PA-102247"/>
          <p:cNvSpPr/>
          <p:nvPr>
            <p:custDataLst>
              <p:tags r:id="rId8"/>
            </p:custDataLst>
          </p:nvPr>
        </p:nvSpPr>
        <p:spPr>
          <a:xfrm>
            <a:off x="1109087" y="4955038"/>
            <a:ext cx="511520" cy="5115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cs typeface="+mn-ea"/>
                <a:sym typeface="+mn-lt"/>
              </a:rPr>
              <a:t>3</a:t>
            </a:r>
            <a:endParaRPr lang="zh-CN" altLang="en-US" sz="2000" b="1" dirty="0">
              <a:cs typeface="+mn-ea"/>
              <a:sym typeface="+mn-lt"/>
            </a:endParaRPr>
          </a:p>
        </p:txBody>
      </p:sp>
      <p:sp>
        <p:nvSpPr>
          <p:cNvPr id="33" name="PA-102248"/>
          <p:cNvSpPr/>
          <p:nvPr>
            <p:custDataLst>
              <p:tags r:id="rId9"/>
            </p:custDataLst>
          </p:nvPr>
        </p:nvSpPr>
        <p:spPr>
          <a:xfrm>
            <a:off x="1539875" y="4875530"/>
            <a:ext cx="9514205" cy="1087755"/>
          </a:xfrm>
          <a:prstGeom prst="rect">
            <a:avLst/>
          </a:prstGeom>
        </p:spPr>
        <p:txBody>
          <a:bodyPr wrap="square">
            <a:spAutoFit/>
          </a:bodyPr>
          <a:lstStyle/>
          <a:p>
            <a:pPr marR="0" lvl="0" indent="0" algn="just" fontAlgn="base">
              <a:lnSpc>
                <a:spcPct val="130000"/>
              </a:lnSpc>
              <a:spcBef>
                <a:spcPct val="0"/>
              </a:spcBef>
              <a:spcAft>
                <a:spcPct val="0"/>
              </a:spcAft>
              <a:buClrTx/>
              <a:buSzTx/>
              <a:buFont typeface="Arial" panose="020B0604020202020204" pitchFamily="34" charset="0"/>
              <a:buNone/>
              <a:defRPr/>
            </a:pPr>
            <a:r>
              <a:rPr lang="en-US" altLang="zh-CN">
                <a:sym typeface="+mn-ea"/>
              </a:rPr>
              <a:t>   </a:t>
            </a:r>
            <a:r>
              <a:rPr lang="zh-CN" altLang="en-US">
                <a:sym typeface="+mn-ea"/>
              </a:rPr>
              <a:t>  人们改变劳动对象使之适合自己需要的有目的的活动，即劳动力的支出或使用，是人类社会存在和发展的最基本条件，在人类形成过程中起了决定性作用。</a:t>
            </a:r>
            <a:r>
              <a:rPr lang="en-US" altLang="zh-CN">
                <a:sym typeface="+mn-ea"/>
              </a:rPr>
              <a:t>     </a:t>
            </a:r>
            <a:r>
              <a:rPr lang="zh-CN" altLang="en-US">
                <a:sym typeface="+mn-ea"/>
              </a:rPr>
              <a:t>——《辞海》</a:t>
            </a:r>
            <a:endParaRPr lang="zh-CN" altLang="en-US"/>
          </a:p>
          <a:p>
            <a:pPr marR="0" lvl="0" indent="0" algn="just" fontAlgn="base">
              <a:spcBef>
                <a:spcPct val="0"/>
              </a:spcBef>
              <a:spcAft>
                <a:spcPct val="0"/>
              </a:spcAft>
              <a:buClrTx/>
              <a:buSzTx/>
              <a:buFont typeface="Arial" panose="020B0604020202020204" pitchFamily="34" charset="0"/>
              <a:buNone/>
              <a:defRPr/>
            </a:pPr>
            <a:endParaRPr lang="zh-CN" altLang="en-US" dirty="0">
              <a:cs typeface="+mn-ea"/>
              <a:sym typeface="+mn-lt"/>
            </a:endParaRPr>
          </a:p>
        </p:txBody>
      </p:sp>
      <p:sp>
        <p:nvSpPr>
          <p:cNvPr id="2" name="PA-102245"/>
          <p:cNvSpPr/>
          <p:nvPr>
            <p:custDataLst>
              <p:tags r:id="rId10"/>
            </p:custDataLst>
          </p:nvPr>
        </p:nvSpPr>
        <p:spPr>
          <a:xfrm>
            <a:off x="1621155" y="1736725"/>
            <a:ext cx="9514840" cy="810260"/>
          </a:xfrm>
          <a:prstGeom prst="rect">
            <a:avLst/>
          </a:prstGeom>
        </p:spPr>
        <p:txBody>
          <a:bodyPr wrap="square">
            <a:spAutoFit/>
          </a:bodyPr>
          <a:p>
            <a:pPr marR="0" lvl="0" indent="0" algn="just" fontAlgn="base">
              <a:lnSpc>
                <a:spcPct val="130000"/>
              </a:lnSpc>
              <a:spcBef>
                <a:spcPct val="0"/>
              </a:spcBef>
              <a:spcAft>
                <a:spcPct val="0"/>
              </a:spcAft>
              <a:buClrTx/>
              <a:buSzTx/>
              <a:buFont typeface="Arial" panose="020B0604020202020204" pitchFamily="34" charset="0"/>
              <a:buNone/>
              <a:defRPr/>
            </a:pPr>
            <a:r>
              <a:rPr lang="en-US" altLang="zh-CN">
                <a:sym typeface="+mn-ea"/>
              </a:rPr>
              <a:t>  “</a:t>
            </a:r>
            <a:r>
              <a:rPr lang="zh-CN" altLang="en-US">
                <a:sym typeface="+mn-ea"/>
              </a:rPr>
              <a:t>人类特有的基本的社会实践活动。人通过有目的的活动改造自然对象，并在这一活动中改造人自身的过程，劳动体现了人与自然、人与人两方面关系的统一。</a:t>
            </a:r>
            <a:r>
              <a:rPr lang="en-US" altLang="zh-CN">
                <a:sym typeface="+mn-ea"/>
              </a:rPr>
              <a:t>——</a:t>
            </a:r>
            <a:r>
              <a:rPr lang="zh-CN" altLang="en-US">
                <a:sym typeface="+mn-ea"/>
              </a:rPr>
              <a:t>《</a:t>
            </a:r>
            <a:r>
              <a:rPr lang="zh-CN" altLang="en-US">
                <a:sym typeface="+mn-ea"/>
              </a:rPr>
              <a:t>中国大百科全书》</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par>
                          <p:cTn id="12" fill="hold">
                            <p:stCondLst>
                              <p:cond delay="0"/>
                            </p:stCondLst>
                            <p:childTnLst>
                              <p:par>
                                <p:cTn id="13" presetID="53" presetClass="entr" presetSubtype="16"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par>
                          <p:cTn id="22" fill="hold">
                            <p:stCondLst>
                              <p:cond delay="1000"/>
                            </p:stCondLst>
                            <p:childTnLst>
                              <p:par>
                                <p:cTn id="23" presetID="53" presetClass="entr" presetSubtype="16"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par>
                          <p:cTn id="32" fill="hold">
                            <p:stCondLst>
                              <p:cond delay="2000"/>
                            </p:stCondLst>
                            <p:childTnLst>
                              <p:par>
                                <p:cTn id="33" presetID="22" presetClass="entr" presetSubtype="1"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750"/>
                                        <p:tgtEl>
                                          <p:spTgt spid="30"/>
                                        </p:tgtEl>
                                      </p:cBhvr>
                                    </p:animEffect>
                                  </p:childTnLst>
                                </p:cTn>
                              </p:par>
                            </p:childTnLst>
                          </p:cTn>
                        </p:par>
                        <p:par>
                          <p:cTn id="36" fill="hold">
                            <p:stCondLst>
                              <p:cond delay="3000"/>
                            </p:stCondLst>
                            <p:childTnLst>
                              <p:par>
                                <p:cTn id="37" presetID="53" presetClass="entr" presetSubtype="16" fill="hold" grpId="0" nodeType="after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p:cTn id="39" dur="500" fill="hold"/>
                                        <p:tgtEl>
                                          <p:spTgt spid="32"/>
                                        </p:tgtEl>
                                        <p:attrNameLst>
                                          <p:attrName>ppt_w</p:attrName>
                                        </p:attrNameLst>
                                      </p:cBhvr>
                                      <p:tavLst>
                                        <p:tav tm="0">
                                          <p:val>
                                            <p:fltVal val="0"/>
                                          </p:val>
                                        </p:tav>
                                        <p:tav tm="100000">
                                          <p:val>
                                            <p:strVal val="#ppt_w"/>
                                          </p:val>
                                        </p:tav>
                                      </p:tavLst>
                                    </p:anim>
                                    <p:anim calcmode="lin" valueType="num">
                                      <p:cBhvr>
                                        <p:cTn id="40" dur="500" fill="hold"/>
                                        <p:tgtEl>
                                          <p:spTgt spid="32"/>
                                        </p:tgtEl>
                                        <p:attrNameLst>
                                          <p:attrName>ppt_h</p:attrName>
                                        </p:attrNameLst>
                                      </p:cBhvr>
                                      <p:tavLst>
                                        <p:tav tm="0">
                                          <p:val>
                                            <p:fltVal val="0"/>
                                          </p:val>
                                        </p:tav>
                                        <p:tav tm="100000">
                                          <p:val>
                                            <p:strVal val="#ppt_h"/>
                                          </p:val>
                                        </p:tav>
                                      </p:tavLst>
                                    </p:anim>
                                    <p:animEffect transition="in" filter="fade">
                                      <p:cBhvr>
                                        <p:cTn id="41" dur="500"/>
                                        <p:tgtEl>
                                          <p:spTgt spid="32"/>
                                        </p:tgtEl>
                                      </p:cBhvr>
                                    </p:animEffect>
                                  </p:childTnLst>
                                </p:cTn>
                              </p:par>
                            </p:childTnLst>
                          </p:cTn>
                        </p:par>
                        <p:par>
                          <p:cTn id="42" fill="hold">
                            <p:stCondLst>
                              <p:cond delay="3500"/>
                            </p:stCondLst>
                            <p:childTnLst>
                              <p:par>
                                <p:cTn id="43" presetID="22" presetClass="entr" presetSubtype="8" fill="hold" grpId="0"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left)">
                                      <p:cBhvr>
                                        <p:cTn id="45" dur="500"/>
                                        <p:tgtEl>
                                          <p:spTgt spid="31"/>
                                        </p:tgtEl>
                                      </p:cBhvr>
                                    </p:animEffect>
                                  </p:childTnLst>
                                </p:cTn>
                              </p:par>
                            </p:childTnLst>
                          </p:cTn>
                        </p:par>
                        <p:par>
                          <p:cTn id="46" fill="hold">
                            <p:stCondLst>
                              <p:cond delay="4000"/>
                            </p:stCondLst>
                            <p:childTnLst>
                              <p:par>
                                <p:cTn id="47" presetID="22" presetClass="entr" presetSubtype="1" fill="hold" grpId="0"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up)">
                                      <p:cBhvr>
                                        <p:cTn id="49" dur="750"/>
                                        <p:tgtEl>
                                          <p:spTgt spid="33"/>
                                        </p:tgtEl>
                                      </p:cBhvr>
                                    </p:animEffect>
                                  </p:childTnLst>
                                </p:cTn>
                              </p:par>
                            </p:childTnLst>
                          </p:cTn>
                        </p:par>
                        <p:par>
                          <p:cTn id="50" fill="hold">
                            <p:stCondLst>
                              <p:cond delay="5000"/>
                            </p:stCondLst>
                            <p:childTnLst>
                              <p:par>
                                <p:cTn id="51" presetID="22" presetClass="entr" presetSubtype="1" fill="hold" grpId="0" nodeType="after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wipe(up)">
                                      <p:cBhvr>
                                        <p:cTn id="53"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bldLvl="0" animBg="1"/>
      <p:bldP spid="26" grpId="0" bldLvl="0" animBg="1"/>
      <p:bldP spid="28" grpId="0" bldLvl="0" animBg="1"/>
      <p:bldP spid="29" grpId="0" bldLvl="0" animBg="1"/>
      <p:bldP spid="30" grpId="0"/>
      <p:bldP spid="31" grpId="0" bldLvl="0" animBg="1"/>
      <p:bldP spid="32" grpId="0" bldLvl="0" animBg="1"/>
      <p:bldP spid="33"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PA-102277"/>
          <p:cNvSpPr>
            <a:spLocks noChangeAspect="1"/>
          </p:cNvSpPr>
          <p:nvPr>
            <p:custDataLst>
              <p:tags r:id="rId1"/>
            </p:custDataLst>
          </p:nvPr>
        </p:nvSpPr>
        <p:spPr>
          <a:xfrm>
            <a:off x="3946550" y="1583818"/>
            <a:ext cx="2910790" cy="648497"/>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kern="0" dirty="0">
                <a:gradFill>
                  <a:gsLst>
                    <a:gs pos="0">
                      <a:prstClr val="white"/>
                    </a:gs>
                    <a:gs pos="100000">
                      <a:srgbClr val="FFFF00"/>
                    </a:gs>
                  </a:gsLst>
                  <a:lin ang="5400000" scaled="1"/>
                </a:gradFill>
                <a:cs typeface="+mn-ea"/>
                <a:sym typeface="+mn-lt"/>
              </a:rPr>
              <a:t>劳动内涵</a:t>
            </a:r>
            <a:endParaRPr lang="zh-CN" altLang="en-US" sz="2800" kern="0" dirty="0">
              <a:gradFill>
                <a:gsLst>
                  <a:gs pos="0">
                    <a:prstClr val="white"/>
                  </a:gs>
                  <a:gs pos="100000">
                    <a:srgbClr val="FFFF00"/>
                  </a:gs>
                </a:gsLst>
                <a:lin ang="5400000" scaled="1"/>
              </a:gradFill>
              <a:cs typeface="+mn-ea"/>
              <a:sym typeface="+mn-lt"/>
            </a:endParaRPr>
          </a:p>
        </p:txBody>
      </p:sp>
      <p:sp>
        <p:nvSpPr>
          <p:cNvPr id="52" name="PA-102278"/>
          <p:cNvSpPr>
            <a:spLocks noChangeAspect="1"/>
          </p:cNvSpPr>
          <p:nvPr>
            <p:custDataLst>
              <p:tags r:id="rId2"/>
            </p:custDataLst>
          </p:nvPr>
        </p:nvSpPr>
        <p:spPr>
          <a:xfrm>
            <a:off x="5509260" y="3860800"/>
            <a:ext cx="3950970" cy="549910"/>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C00000"/>
                </a:solidFill>
                <a:cs typeface="+mn-ea"/>
                <a:sym typeface="+mn-lt"/>
              </a:rPr>
              <a:t>劳动是一种客观的物质性活动</a:t>
            </a:r>
            <a:endParaRPr lang="zh-CN" altLang="en-US" sz="2000" dirty="0">
              <a:solidFill>
                <a:srgbClr val="C00000"/>
              </a:solidFill>
              <a:cs typeface="+mn-ea"/>
              <a:sym typeface="+mn-lt"/>
            </a:endParaRPr>
          </a:p>
        </p:txBody>
      </p:sp>
      <p:sp>
        <p:nvSpPr>
          <p:cNvPr id="54" name="PA-102280"/>
          <p:cNvSpPr/>
          <p:nvPr>
            <p:custDataLst>
              <p:tags r:id="rId3"/>
            </p:custDataLst>
          </p:nvPr>
        </p:nvSpPr>
        <p:spPr>
          <a:xfrm>
            <a:off x="4228489" y="2573536"/>
            <a:ext cx="7259557" cy="103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altLang="zh-CN" dirty="0">
                <a:solidFill>
                  <a:schemeClr val="tx1"/>
                </a:solidFill>
                <a:cs typeface="+mn-ea"/>
                <a:sym typeface="+mn-lt"/>
              </a:rPr>
              <a:t>       </a:t>
            </a:r>
            <a:r>
              <a:rPr lang="zh-CN" altLang="en-US" dirty="0">
                <a:solidFill>
                  <a:schemeClr val="tx1"/>
                </a:solidFill>
                <a:cs typeface="+mn-ea"/>
                <a:sym typeface="+mn-lt"/>
              </a:rPr>
              <a:t>劳动是人类赖以生存和发展的基础，是</a:t>
            </a:r>
            <a:r>
              <a:rPr lang="zh-CN" altLang="en-US" u="sng" dirty="0">
                <a:solidFill>
                  <a:srgbClr val="FF0000"/>
                </a:solidFill>
                <a:cs typeface="+mn-ea"/>
                <a:sym typeface="+mn-lt"/>
              </a:rPr>
              <a:t>人类</a:t>
            </a:r>
            <a:r>
              <a:rPr lang="zh-CN" altLang="en-US" dirty="0">
                <a:solidFill>
                  <a:srgbClr val="FF0000"/>
                </a:solidFill>
                <a:cs typeface="+mn-ea"/>
                <a:sym typeface="+mn-lt"/>
              </a:rPr>
              <a:t>有目的地能动地</a:t>
            </a:r>
            <a:r>
              <a:rPr lang="zh-CN" altLang="en-US" dirty="0">
                <a:solidFill>
                  <a:schemeClr val="tx1"/>
                </a:solidFill>
                <a:cs typeface="+mn-ea"/>
                <a:sym typeface="+mn-lt"/>
              </a:rPr>
              <a:t>借助一定的</a:t>
            </a:r>
            <a:r>
              <a:rPr lang="zh-CN" altLang="en-US" dirty="0">
                <a:solidFill>
                  <a:srgbClr val="FF0000"/>
                </a:solidFill>
                <a:cs typeface="+mn-ea"/>
                <a:sym typeface="+mn-lt"/>
              </a:rPr>
              <a:t>生产工具</a:t>
            </a:r>
            <a:r>
              <a:rPr lang="zh-CN" altLang="en-US" dirty="0">
                <a:solidFill>
                  <a:schemeClr val="tx1"/>
                </a:solidFill>
                <a:cs typeface="+mn-ea"/>
                <a:sym typeface="+mn-lt"/>
              </a:rPr>
              <a:t>作用于</a:t>
            </a:r>
            <a:r>
              <a:rPr lang="zh-CN" altLang="en-US" dirty="0">
                <a:solidFill>
                  <a:srgbClr val="FF0000"/>
                </a:solidFill>
                <a:cs typeface="+mn-ea"/>
                <a:sym typeface="+mn-lt"/>
              </a:rPr>
              <a:t>劳动对象</a:t>
            </a:r>
            <a:r>
              <a:rPr lang="zh-CN" altLang="en-US" dirty="0">
                <a:solidFill>
                  <a:schemeClr val="tx1"/>
                </a:solidFill>
                <a:cs typeface="+mn-ea"/>
                <a:sym typeface="+mn-lt"/>
              </a:rPr>
              <a:t>的</a:t>
            </a:r>
            <a:r>
              <a:rPr lang="zh-CN" altLang="en-US" dirty="0">
                <a:solidFill>
                  <a:srgbClr val="FF0000"/>
                </a:solidFill>
                <a:cs typeface="+mn-ea"/>
                <a:sym typeface="+mn-lt"/>
              </a:rPr>
              <a:t>社会实践活动</a:t>
            </a:r>
            <a:r>
              <a:rPr lang="zh-CN" altLang="en-US" dirty="0">
                <a:solidFill>
                  <a:schemeClr val="tx1"/>
                </a:solidFill>
                <a:cs typeface="+mn-ea"/>
                <a:sym typeface="+mn-lt"/>
              </a:rPr>
              <a:t>，劳动对人类社会发展起推动作用。三要素（劳动者、劳动资料、劳动对象）</a:t>
            </a:r>
            <a:endParaRPr lang="en-US" altLang="zh-CN" dirty="0">
              <a:solidFill>
                <a:schemeClr val="tx1"/>
              </a:solidFill>
              <a:cs typeface="+mn-ea"/>
              <a:sym typeface="+mn-lt"/>
            </a:endParaRPr>
          </a:p>
        </p:txBody>
      </p:sp>
      <p:pic>
        <p:nvPicPr>
          <p:cNvPr id="57" name="PA-102282" descr="图片包含 游戏机&#10;&#10;描述已自动生成"/>
          <p:cNvPicPr>
            <a:picLocks noChangeAspect="1"/>
          </p:cNvPicPr>
          <p:nvPr>
            <p:custDataLst>
              <p:tags r:id="rId4"/>
            </p:custDataLst>
          </p:nvPr>
        </p:nvPicPr>
        <p:blipFill>
          <a:blip r:embed="rId5" cstate="screen"/>
          <a:stretch>
            <a:fillRect/>
          </a:stretch>
        </p:blipFill>
        <p:spPr>
          <a:xfrm>
            <a:off x="232367" y="1207056"/>
            <a:ext cx="3995870" cy="5650944"/>
          </a:xfrm>
          <a:prstGeom prst="rect">
            <a:avLst/>
          </a:prstGeom>
        </p:spPr>
      </p:pic>
      <p:sp>
        <p:nvSpPr>
          <p:cNvPr id="2" name="PA-102278"/>
          <p:cNvSpPr>
            <a:spLocks noChangeAspect="1"/>
          </p:cNvSpPr>
          <p:nvPr>
            <p:custDataLst>
              <p:tags r:id="rId6"/>
            </p:custDataLst>
          </p:nvPr>
        </p:nvSpPr>
        <p:spPr>
          <a:xfrm>
            <a:off x="5509260" y="4761230"/>
            <a:ext cx="3951605" cy="549910"/>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dirty="0">
                <a:solidFill>
                  <a:srgbClr val="C00000"/>
                </a:solidFill>
                <a:cs typeface="+mn-ea"/>
                <a:sym typeface="+mn-lt"/>
              </a:rPr>
              <a:t>劳动是一种有目的、能动性活动</a:t>
            </a:r>
            <a:endParaRPr lang="zh-CN" altLang="en-US" sz="2000" dirty="0">
              <a:solidFill>
                <a:srgbClr val="C00000"/>
              </a:solidFill>
              <a:cs typeface="+mn-ea"/>
              <a:sym typeface="+mn-lt"/>
            </a:endParaRPr>
          </a:p>
        </p:txBody>
      </p:sp>
      <p:sp>
        <p:nvSpPr>
          <p:cNvPr id="3" name="PA-102278"/>
          <p:cNvSpPr>
            <a:spLocks noChangeAspect="1"/>
          </p:cNvSpPr>
          <p:nvPr>
            <p:custDataLst>
              <p:tags r:id="rId7"/>
            </p:custDataLst>
          </p:nvPr>
        </p:nvSpPr>
        <p:spPr>
          <a:xfrm>
            <a:off x="5509260" y="5661660"/>
            <a:ext cx="3950970" cy="549910"/>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dirty="0">
                <a:solidFill>
                  <a:srgbClr val="C00000"/>
                </a:solidFill>
                <a:cs typeface="+mn-ea"/>
                <a:sym typeface="+mn-lt"/>
              </a:rPr>
              <a:t>劳动是一种社会性活动</a:t>
            </a:r>
            <a:endParaRPr lang="zh-CN" altLang="en-US" sz="2000" dirty="0">
              <a:solidFill>
                <a:srgbClr val="C00000"/>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1000"/>
                                        <p:tgtEl>
                                          <p:spTgt spid="5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up)">
                                      <p:cBhvr>
                                        <p:cTn id="10" dur="500"/>
                                        <p:tgtEl>
                                          <p:spTgt spid="52"/>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1000"/>
                                        <p:tgtEl>
                                          <p:spTgt spid="54"/>
                                        </p:tgtEl>
                                      </p:cBhvr>
                                    </p:animEffect>
                                    <p:anim calcmode="lin" valueType="num">
                                      <p:cBhvr>
                                        <p:cTn id="14" dur="1000" fill="hold"/>
                                        <p:tgtEl>
                                          <p:spTgt spid="54"/>
                                        </p:tgtEl>
                                        <p:attrNameLst>
                                          <p:attrName>ppt_x</p:attrName>
                                        </p:attrNameLst>
                                      </p:cBhvr>
                                      <p:tavLst>
                                        <p:tav tm="0">
                                          <p:val>
                                            <p:strVal val="#ppt_x"/>
                                          </p:val>
                                        </p:tav>
                                        <p:tav tm="100000">
                                          <p:val>
                                            <p:strVal val="#ppt_x"/>
                                          </p:val>
                                        </p:tav>
                                      </p:tavLst>
                                    </p:anim>
                                    <p:anim calcmode="lin" valueType="num">
                                      <p:cBhvr>
                                        <p:cTn id="15" dur="1000" fill="hold"/>
                                        <p:tgtEl>
                                          <p:spTgt spid="54"/>
                                        </p:tgtEl>
                                        <p:attrNameLst>
                                          <p:attrName>ppt_y</p:attrName>
                                        </p:attrNameLst>
                                      </p:cBhvr>
                                      <p:tavLst>
                                        <p:tav tm="0">
                                          <p:val>
                                            <p:strVal val="#ppt_y+.1"/>
                                          </p:val>
                                        </p:tav>
                                        <p:tav tm="100000">
                                          <p:val>
                                            <p:strVal val="#ppt_y"/>
                                          </p:val>
                                        </p:tav>
                                      </p:tavLst>
                                    </p:anim>
                                  </p:childTnLst>
                                </p:cTn>
                              </p:par>
                              <p:par>
                                <p:cTn id="16" presetID="22" presetClass="entr" presetSubtype="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ldLvl="0" animBg="1"/>
      <p:bldP spid="52" grpId="0" bldLvl="0" animBg="1"/>
      <p:bldP spid="54" grpId="0" bldLvl="0" animBg="1"/>
      <p:bldP spid="2" grpId="0" bldLvl="0" animBg="1"/>
      <p:bldP spid="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102239"/>
          <p:cNvSpPr/>
          <p:nvPr>
            <p:custDataLst>
              <p:tags r:id="rId1"/>
            </p:custDataLst>
          </p:nvPr>
        </p:nvSpPr>
        <p:spPr>
          <a:xfrm>
            <a:off x="1222286" y="243429"/>
            <a:ext cx="1960880" cy="521970"/>
          </a:xfrm>
          <a:prstGeom prst="rect">
            <a:avLst/>
          </a:prstGeom>
        </p:spPr>
        <p:txBody>
          <a:bodyPr wrap="none">
            <a:spAutoFit/>
          </a:bodyPr>
          <a:lstStyle/>
          <a:p>
            <a:r>
              <a:rPr lang="zh-CN" altLang="en-US" sz="2800" dirty="0">
                <a:solidFill>
                  <a:srgbClr val="C00000"/>
                </a:solidFill>
                <a:cs typeface="+mn-ea"/>
                <a:sym typeface="+mn-lt"/>
              </a:rPr>
              <a:t>劳动的分类</a:t>
            </a:r>
            <a:endParaRPr lang="zh-CN" altLang="en-US" sz="2800" dirty="0">
              <a:solidFill>
                <a:srgbClr val="C00000"/>
              </a:solidFill>
              <a:cs typeface="+mn-ea"/>
              <a:sym typeface="+mn-lt"/>
            </a:endParaRPr>
          </a:p>
        </p:txBody>
      </p:sp>
      <p:sp>
        <p:nvSpPr>
          <p:cNvPr id="25" name="PA-102240"/>
          <p:cNvSpPr/>
          <p:nvPr>
            <p:custDataLst>
              <p:tags r:id="rId2"/>
            </p:custDataLst>
          </p:nvPr>
        </p:nvSpPr>
        <p:spPr>
          <a:xfrm>
            <a:off x="1390650" y="2758440"/>
            <a:ext cx="4670425" cy="2638425"/>
          </a:xfrm>
          <a:prstGeom prst="roundRect">
            <a:avLst>
              <a:gd name="adj" fmla="val 0"/>
            </a:avLst>
          </a:prstGeom>
          <a:noFill/>
          <a:ln w="25400" cap="flat" cmpd="sng" algn="ctr">
            <a:solidFill>
              <a:srgbClr val="C00000"/>
            </a:solidFill>
            <a:prstDash val="sysDash"/>
          </a:ln>
          <a:effectLst/>
        </p:spPr>
        <p:txBody>
          <a:bodyPr rtlCol="0" anchor="ctr"/>
          <a:lstStyle/>
          <a:p>
            <a:pPr marR="0" lvl="0" indent="0" fontAlgn="base">
              <a:lnSpc>
                <a:spcPct val="130000"/>
              </a:lnSpc>
              <a:spcBef>
                <a:spcPct val="0"/>
              </a:spcBef>
              <a:spcAft>
                <a:spcPct val="0"/>
              </a:spcAft>
              <a:buClrTx/>
              <a:buSzTx/>
              <a:buFont typeface="Arial" panose="020B0604020202020204" pitchFamily="34" charset="0"/>
              <a:buNone/>
              <a:defRPr/>
            </a:pPr>
            <a:endParaRPr lang="zh-CN" altLang="en-US" b="1" dirty="0">
              <a:cs typeface="+mn-ea"/>
              <a:sym typeface="+mn-lt"/>
            </a:endParaRPr>
          </a:p>
        </p:txBody>
      </p:sp>
      <p:sp>
        <p:nvSpPr>
          <p:cNvPr id="26" name="PA-102241"/>
          <p:cNvSpPr/>
          <p:nvPr>
            <p:custDataLst>
              <p:tags r:id="rId3"/>
            </p:custDataLst>
          </p:nvPr>
        </p:nvSpPr>
        <p:spPr>
          <a:xfrm>
            <a:off x="1134767" y="2606511"/>
            <a:ext cx="511520" cy="5115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cs typeface="+mn-ea"/>
                <a:sym typeface="+mn-lt"/>
              </a:rPr>
              <a:t>1</a:t>
            </a:r>
            <a:endParaRPr lang="zh-CN" altLang="en-US" sz="2000" b="1" dirty="0">
              <a:cs typeface="+mn-ea"/>
              <a:sym typeface="+mn-lt"/>
            </a:endParaRPr>
          </a:p>
        </p:txBody>
      </p:sp>
      <p:sp>
        <p:nvSpPr>
          <p:cNvPr id="27" name="PA-102242"/>
          <p:cNvSpPr/>
          <p:nvPr>
            <p:custDataLst>
              <p:tags r:id="rId4"/>
            </p:custDataLst>
          </p:nvPr>
        </p:nvSpPr>
        <p:spPr>
          <a:xfrm>
            <a:off x="1646448" y="3200756"/>
            <a:ext cx="4016097" cy="1753235"/>
          </a:xfrm>
          <a:prstGeom prst="rect">
            <a:avLst/>
          </a:prstGeom>
        </p:spPr>
        <p:txBody>
          <a:bodyPr wrap="square">
            <a:spAutoFit/>
          </a:bodyPr>
          <a:lstStyle/>
          <a:p>
            <a:pPr marR="0" lvl="0" indent="0" algn="just" fontAlgn="base">
              <a:lnSpc>
                <a:spcPct val="200000"/>
              </a:lnSpc>
              <a:spcBef>
                <a:spcPct val="0"/>
              </a:spcBef>
              <a:spcAft>
                <a:spcPct val="0"/>
              </a:spcAft>
              <a:buClrTx/>
              <a:buSzTx/>
              <a:buFont typeface="Arial" panose="020B0604020202020204" pitchFamily="34" charset="0"/>
              <a:buNone/>
              <a:defRPr/>
            </a:pPr>
            <a:r>
              <a:rPr lang="en-US" altLang="zh-CN">
                <a:sym typeface="+mn-ea"/>
              </a:rPr>
              <a:t>      </a:t>
            </a:r>
            <a:r>
              <a:rPr lang="zh-CN" altLang="en-US">
                <a:sym typeface="+mn-ea"/>
              </a:rPr>
              <a:t>在一定的社会条件下不需要经过特别的专门训练，每个普通劳动者都能从事的劳动</a:t>
            </a:r>
            <a:r>
              <a:rPr lang="zh-CN" altLang="en-US" dirty="0">
                <a:cs typeface="+mn-ea"/>
                <a:sym typeface="+mn-lt"/>
              </a:rPr>
              <a:t>。</a:t>
            </a:r>
            <a:endParaRPr lang="zh-CN" altLang="en-US" dirty="0">
              <a:cs typeface="+mn-ea"/>
              <a:sym typeface="+mn-lt"/>
            </a:endParaRPr>
          </a:p>
        </p:txBody>
      </p:sp>
      <p:sp>
        <p:nvSpPr>
          <p:cNvPr id="28" name="PA-102243"/>
          <p:cNvSpPr/>
          <p:nvPr>
            <p:custDataLst>
              <p:tags r:id="rId5"/>
            </p:custDataLst>
          </p:nvPr>
        </p:nvSpPr>
        <p:spPr>
          <a:xfrm>
            <a:off x="6465570" y="2758440"/>
            <a:ext cx="4670425" cy="2639060"/>
          </a:xfrm>
          <a:prstGeom prst="roundRect">
            <a:avLst>
              <a:gd name="adj" fmla="val 0"/>
            </a:avLst>
          </a:prstGeom>
          <a:noFill/>
          <a:ln w="25400" cap="flat" cmpd="sng" algn="ctr">
            <a:solidFill>
              <a:srgbClr val="C00000"/>
            </a:solidFill>
            <a:prstDash val="sysDash"/>
          </a:ln>
          <a:effectLst/>
        </p:spPr>
        <p:txBody>
          <a:bodyPr rtlCol="0" anchor="ctr"/>
          <a:lstStyle/>
          <a:p>
            <a:pPr marR="0" lvl="0" indent="0" fontAlgn="base">
              <a:lnSpc>
                <a:spcPct val="130000"/>
              </a:lnSpc>
              <a:spcBef>
                <a:spcPct val="0"/>
              </a:spcBef>
              <a:spcAft>
                <a:spcPct val="0"/>
              </a:spcAft>
              <a:buClrTx/>
              <a:buSzTx/>
              <a:buFont typeface="Arial" panose="020B0604020202020204" pitchFamily="34" charset="0"/>
              <a:buNone/>
              <a:defRPr/>
            </a:pPr>
            <a:endParaRPr lang="zh-CN" altLang="en-US" b="1" dirty="0">
              <a:cs typeface="+mn-ea"/>
              <a:sym typeface="+mn-lt"/>
            </a:endParaRPr>
          </a:p>
        </p:txBody>
      </p:sp>
      <p:sp>
        <p:nvSpPr>
          <p:cNvPr id="29" name="PA-102244"/>
          <p:cNvSpPr/>
          <p:nvPr>
            <p:custDataLst>
              <p:tags r:id="rId6"/>
            </p:custDataLst>
          </p:nvPr>
        </p:nvSpPr>
        <p:spPr>
          <a:xfrm>
            <a:off x="6210042" y="2578847"/>
            <a:ext cx="511520" cy="5115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cs typeface="+mn-ea"/>
                <a:sym typeface="+mn-lt"/>
              </a:rPr>
              <a:t>2</a:t>
            </a:r>
            <a:endParaRPr lang="zh-CN" altLang="en-US" sz="2000" b="1" dirty="0">
              <a:cs typeface="+mn-ea"/>
              <a:sym typeface="+mn-lt"/>
            </a:endParaRPr>
          </a:p>
        </p:txBody>
      </p:sp>
      <p:sp>
        <p:nvSpPr>
          <p:cNvPr id="30" name="PA-102245"/>
          <p:cNvSpPr/>
          <p:nvPr>
            <p:custDataLst>
              <p:tags r:id="rId7"/>
            </p:custDataLst>
          </p:nvPr>
        </p:nvSpPr>
        <p:spPr>
          <a:xfrm>
            <a:off x="6724650" y="3201670"/>
            <a:ext cx="4152900" cy="1753235"/>
          </a:xfrm>
          <a:prstGeom prst="rect">
            <a:avLst/>
          </a:prstGeom>
        </p:spPr>
        <p:txBody>
          <a:bodyPr wrap="square">
            <a:spAutoFit/>
          </a:bodyPr>
          <a:lstStyle/>
          <a:p>
            <a:pPr marR="0" lvl="0" indent="0" algn="just" fontAlgn="base">
              <a:lnSpc>
                <a:spcPct val="200000"/>
              </a:lnSpc>
              <a:spcBef>
                <a:spcPct val="0"/>
              </a:spcBef>
              <a:spcAft>
                <a:spcPct val="0"/>
              </a:spcAft>
              <a:buClrTx/>
              <a:buSzTx/>
              <a:buFont typeface="Arial" panose="020B0604020202020204" pitchFamily="34" charset="0"/>
              <a:buNone/>
              <a:defRPr/>
            </a:pPr>
            <a:r>
              <a:rPr lang="en-US" altLang="zh-CN">
                <a:sym typeface="+mn-ea"/>
              </a:rPr>
              <a:t>       </a:t>
            </a:r>
            <a:r>
              <a:rPr lang="zh-CN" altLang="en-US">
                <a:sym typeface="+mn-ea"/>
              </a:rPr>
              <a:t>指具有一定技术专长的劳动，而获得这些技术专长和知识，需要经过专门的培养的训练。</a:t>
            </a:r>
            <a:endParaRPr lang="zh-CN" altLang="en-US" dirty="0">
              <a:cs typeface="+mn-ea"/>
              <a:sym typeface="+mn-lt"/>
            </a:endParaRPr>
          </a:p>
        </p:txBody>
      </p:sp>
      <p:sp>
        <p:nvSpPr>
          <p:cNvPr id="10" name="Aitds2"/>
          <p:cNvSpPr txBox="1"/>
          <p:nvPr/>
        </p:nvSpPr>
        <p:spPr bwMode="auto">
          <a:xfrm>
            <a:off x="1458187" y="1231472"/>
            <a:ext cx="9848168" cy="825929"/>
          </a:xfrm>
          <a:prstGeom prst="roundRect">
            <a:avLst>
              <a:gd name="adj" fmla="val 50000"/>
            </a:avLst>
          </a:prstGeom>
          <a:noFill/>
          <a:ln>
            <a:gradFill>
              <a:gsLst>
                <a:gs pos="0">
                  <a:srgbClr val="C00000"/>
                </a:gs>
                <a:gs pos="87000">
                  <a:srgbClr val="C00000">
                    <a:alpha val="0"/>
                  </a:srgbClr>
                </a:gs>
              </a:gsLst>
              <a:lin ang="0" scaled="0"/>
            </a:gradFill>
          </a:ln>
        </p:spPr>
        <p:txBody>
          <a:bodyPr wrap="square" lIns="121920" tIns="60960" rIns="121920" bIns="60960" anchor="ctr">
            <a:noAutofit/>
          </a:bodyPr>
          <a:p>
            <a:pPr defTabSz="1219200">
              <a:spcBef>
                <a:spcPct val="0"/>
              </a:spcBef>
            </a:pPr>
            <a:r>
              <a:rPr lang="zh-CN" altLang="en-US" sz="2400" kern="0" dirty="0">
                <a:solidFill>
                  <a:srgbClr val="C00000"/>
                </a:solidFill>
                <a:cs typeface="+mn-ea"/>
                <a:sym typeface="+mn-ea"/>
              </a:rPr>
              <a:t>根据科学技术层次的差别可以分为：简单劳动和复杂劳动</a:t>
            </a:r>
            <a:endParaRPr lang="zh-CN" altLang="en-US" sz="2400" kern="0" dirty="0">
              <a:solidFill>
                <a:srgbClr val="C00000"/>
              </a:solidFill>
              <a:cs typeface="+mn-ea"/>
              <a:sym typeface="+mn-lt"/>
            </a:endParaRPr>
          </a:p>
        </p:txBody>
      </p:sp>
      <p:sp>
        <p:nvSpPr>
          <p:cNvPr id="2" name="Aitds7"/>
          <p:cNvSpPr/>
          <p:nvPr>
            <p:custDataLst>
              <p:tags r:id="rId8"/>
            </p:custDataLst>
          </p:nvPr>
        </p:nvSpPr>
        <p:spPr>
          <a:xfrm>
            <a:off x="2436684" y="2523612"/>
            <a:ext cx="2578863" cy="595158"/>
          </a:xfrm>
          <a:prstGeom prst="round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gn="ctr" defTabSz="914400">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rPr>
              <a:t>简单劳动</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endParaRPr>
          </a:p>
        </p:txBody>
      </p:sp>
      <p:sp>
        <p:nvSpPr>
          <p:cNvPr id="3" name="Aitds7"/>
          <p:cNvSpPr/>
          <p:nvPr>
            <p:custDataLst>
              <p:tags r:id="rId9"/>
            </p:custDataLst>
          </p:nvPr>
        </p:nvSpPr>
        <p:spPr>
          <a:xfrm>
            <a:off x="7639874" y="2495672"/>
            <a:ext cx="2578863" cy="595158"/>
          </a:xfrm>
          <a:prstGeom prst="round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gn="ctr" defTabSz="914400">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rPr>
              <a:t>复杂劳动</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par>
                          <p:cTn id="12" fill="hold">
                            <p:stCondLst>
                              <p:cond delay="0"/>
                            </p:stCondLst>
                            <p:childTnLst>
                              <p:par>
                                <p:cTn id="13" presetID="53" presetClass="entr" presetSubtype="16"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up)">
                                      <p:cBhvr>
                                        <p:cTn id="25" dur="1000"/>
                                        <p:tgtEl>
                                          <p:spTgt spid="27"/>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par>
                          <p:cTn id="36" fill="hold">
                            <p:stCondLst>
                              <p:cond delay="3000"/>
                            </p:stCondLst>
                            <p:childTnLst>
                              <p:par>
                                <p:cTn id="37" presetID="22" presetClass="entr" presetSubtype="1"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up)">
                                      <p:cBhvr>
                                        <p:cTn id="39" dur="750"/>
                                        <p:tgtEl>
                                          <p:spTgt spid="30"/>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1000"/>
                                        <p:tgtEl>
                                          <p:spTgt spid="10"/>
                                        </p:tgtEl>
                                      </p:cBhvr>
                                    </p:animEffect>
                                  </p:childTnLst>
                                </p:cTn>
                              </p:par>
                            </p:childTnLst>
                          </p:cTn>
                        </p:par>
                        <p:par>
                          <p:cTn id="44" fill="hold">
                            <p:stCondLst>
                              <p:cond delay="5000"/>
                            </p:stCondLst>
                            <p:childTnLst>
                              <p:par>
                                <p:cTn id="45" presetID="42" presetClass="entr" presetSubtype="0" fill="hold" grpId="0"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par>
                          <p:cTn id="50" fill="hold">
                            <p:stCondLst>
                              <p:cond delay="6000"/>
                            </p:stCondLst>
                            <p:childTnLst>
                              <p:par>
                                <p:cTn id="51" presetID="42" presetClass="entr" presetSubtype="0" fill="hold" grpId="0" nodeType="after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1000"/>
                                        <p:tgtEl>
                                          <p:spTgt spid="3"/>
                                        </p:tgtEl>
                                      </p:cBhvr>
                                    </p:animEffect>
                                    <p:anim calcmode="lin" valueType="num">
                                      <p:cBhvr>
                                        <p:cTn id="54" dur="1000" fill="hold"/>
                                        <p:tgtEl>
                                          <p:spTgt spid="3"/>
                                        </p:tgtEl>
                                        <p:attrNameLst>
                                          <p:attrName>ppt_x</p:attrName>
                                        </p:attrNameLst>
                                      </p:cBhvr>
                                      <p:tavLst>
                                        <p:tav tm="0">
                                          <p:val>
                                            <p:strVal val="#ppt_x"/>
                                          </p:val>
                                        </p:tav>
                                        <p:tav tm="100000">
                                          <p:val>
                                            <p:strVal val="#ppt_x"/>
                                          </p:val>
                                        </p:tav>
                                      </p:tavLst>
                                    </p:anim>
                                    <p:anim calcmode="lin" valueType="num">
                                      <p:cBhvr>
                                        <p:cTn id="5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bldLvl="0" animBg="1"/>
      <p:bldP spid="26" grpId="0" bldLvl="0" animBg="1"/>
      <p:bldP spid="27" grpId="0"/>
      <p:bldP spid="28" grpId="0" bldLvl="0" animBg="1"/>
      <p:bldP spid="29" grpId="0" bldLvl="0" animBg="1"/>
      <p:bldP spid="30" grpId="0"/>
      <p:bldP spid="10" grpId="0" bldLvl="0" animBg="1"/>
      <p:bldP spid="2" grpId="0" bldLvl="0" animBg="1"/>
      <p:bldP spid="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102239"/>
          <p:cNvSpPr/>
          <p:nvPr>
            <p:custDataLst>
              <p:tags r:id="rId1"/>
            </p:custDataLst>
          </p:nvPr>
        </p:nvSpPr>
        <p:spPr>
          <a:xfrm>
            <a:off x="1222286" y="243429"/>
            <a:ext cx="1960880" cy="521970"/>
          </a:xfrm>
          <a:prstGeom prst="rect">
            <a:avLst/>
          </a:prstGeom>
        </p:spPr>
        <p:txBody>
          <a:bodyPr wrap="none">
            <a:spAutoFit/>
          </a:bodyPr>
          <a:lstStyle/>
          <a:p>
            <a:r>
              <a:rPr lang="zh-CN" altLang="en-US" sz="2800" dirty="0">
                <a:solidFill>
                  <a:srgbClr val="C00000"/>
                </a:solidFill>
                <a:cs typeface="+mn-ea"/>
                <a:sym typeface="+mn-lt"/>
              </a:rPr>
              <a:t>劳动的分类</a:t>
            </a:r>
            <a:endParaRPr lang="zh-CN" altLang="en-US" sz="2800" dirty="0">
              <a:solidFill>
                <a:srgbClr val="C00000"/>
              </a:solidFill>
              <a:cs typeface="+mn-ea"/>
              <a:sym typeface="+mn-lt"/>
            </a:endParaRPr>
          </a:p>
        </p:txBody>
      </p:sp>
      <p:sp>
        <p:nvSpPr>
          <p:cNvPr id="25" name="PA-102240"/>
          <p:cNvSpPr/>
          <p:nvPr>
            <p:custDataLst>
              <p:tags r:id="rId2"/>
            </p:custDataLst>
          </p:nvPr>
        </p:nvSpPr>
        <p:spPr>
          <a:xfrm>
            <a:off x="1390650" y="2758440"/>
            <a:ext cx="4670425" cy="2638425"/>
          </a:xfrm>
          <a:prstGeom prst="roundRect">
            <a:avLst>
              <a:gd name="adj" fmla="val 0"/>
            </a:avLst>
          </a:prstGeom>
          <a:noFill/>
          <a:ln w="25400" cap="flat" cmpd="sng" algn="ctr">
            <a:solidFill>
              <a:srgbClr val="C00000"/>
            </a:solidFill>
            <a:prstDash val="sysDash"/>
          </a:ln>
          <a:effectLst/>
        </p:spPr>
        <p:txBody>
          <a:bodyPr rtlCol="0" anchor="ctr"/>
          <a:lstStyle/>
          <a:p>
            <a:pPr marR="0" lvl="0" indent="0" fontAlgn="base">
              <a:lnSpc>
                <a:spcPct val="130000"/>
              </a:lnSpc>
              <a:spcBef>
                <a:spcPct val="0"/>
              </a:spcBef>
              <a:spcAft>
                <a:spcPct val="0"/>
              </a:spcAft>
              <a:buClrTx/>
              <a:buSzTx/>
              <a:buFont typeface="Arial" panose="020B0604020202020204" pitchFamily="34" charset="0"/>
              <a:buNone/>
              <a:defRPr/>
            </a:pPr>
            <a:endParaRPr lang="zh-CN" altLang="en-US" b="1" dirty="0">
              <a:cs typeface="+mn-ea"/>
              <a:sym typeface="+mn-lt"/>
            </a:endParaRPr>
          </a:p>
        </p:txBody>
      </p:sp>
      <p:sp>
        <p:nvSpPr>
          <p:cNvPr id="26" name="PA-102241"/>
          <p:cNvSpPr/>
          <p:nvPr>
            <p:custDataLst>
              <p:tags r:id="rId3"/>
            </p:custDataLst>
          </p:nvPr>
        </p:nvSpPr>
        <p:spPr>
          <a:xfrm>
            <a:off x="1134767" y="2606511"/>
            <a:ext cx="511520" cy="5115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cs typeface="+mn-ea"/>
                <a:sym typeface="+mn-lt"/>
              </a:rPr>
              <a:t>1</a:t>
            </a:r>
            <a:endParaRPr lang="zh-CN" altLang="en-US" sz="2000" b="1" dirty="0">
              <a:cs typeface="+mn-ea"/>
              <a:sym typeface="+mn-lt"/>
            </a:endParaRPr>
          </a:p>
        </p:txBody>
      </p:sp>
      <p:sp>
        <p:nvSpPr>
          <p:cNvPr id="27" name="PA-102242"/>
          <p:cNvSpPr/>
          <p:nvPr>
            <p:custDataLst>
              <p:tags r:id="rId4"/>
            </p:custDataLst>
          </p:nvPr>
        </p:nvSpPr>
        <p:spPr>
          <a:xfrm>
            <a:off x="1824883" y="3089631"/>
            <a:ext cx="4016097" cy="2306955"/>
          </a:xfrm>
          <a:prstGeom prst="rect">
            <a:avLst/>
          </a:prstGeom>
        </p:spPr>
        <p:txBody>
          <a:bodyPr wrap="square">
            <a:spAutoFit/>
          </a:bodyPr>
          <a:lstStyle/>
          <a:p>
            <a:pPr marR="0" lvl="0" indent="0" algn="just" fontAlgn="base">
              <a:lnSpc>
                <a:spcPct val="200000"/>
              </a:lnSpc>
              <a:spcBef>
                <a:spcPct val="0"/>
              </a:spcBef>
              <a:spcAft>
                <a:spcPct val="0"/>
              </a:spcAft>
              <a:buClrTx/>
              <a:buSzTx/>
              <a:buFont typeface="Arial" panose="020B0604020202020204" pitchFamily="34" charset="0"/>
              <a:buNone/>
              <a:defRPr/>
            </a:pPr>
            <a:r>
              <a:rPr lang="en-US" altLang="zh-CN">
                <a:sym typeface="+mn-ea"/>
              </a:rPr>
              <a:t>      </a:t>
            </a:r>
            <a:r>
              <a:rPr lang="zh-CN" altLang="en-US">
                <a:sym typeface="+mn-ea"/>
              </a:rPr>
              <a:t>是劳动者以运动系统为主要运动器官的劳动，主要是人的体力支出，是人体的生理力量、物质力量的生成实现过程</a:t>
            </a:r>
            <a:r>
              <a:rPr lang="zh-CN" altLang="en-US" dirty="0">
                <a:cs typeface="+mn-ea"/>
                <a:sym typeface="+mn-lt"/>
              </a:rPr>
              <a:t>。</a:t>
            </a:r>
            <a:endParaRPr lang="zh-CN" altLang="en-US" dirty="0">
              <a:cs typeface="+mn-ea"/>
              <a:sym typeface="+mn-lt"/>
            </a:endParaRPr>
          </a:p>
        </p:txBody>
      </p:sp>
      <p:sp>
        <p:nvSpPr>
          <p:cNvPr id="28" name="PA-102243"/>
          <p:cNvSpPr/>
          <p:nvPr>
            <p:custDataLst>
              <p:tags r:id="rId5"/>
            </p:custDataLst>
          </p:nvPr>
        </p:nvSpPr>
        <p:spPr>
          <a:xfrm>
            <a:off x="6465570" y="2758440"/>
            <a:ext cx="4670425" cy="2639060"/>
          </a:xfrm>
          <a:prstGeom prst="roundRect">
            <a:avLst>
              <a:gd name="adj" fmla="val 0"/>
            </a:avLst>
          </a:prstGeom>
          <a:noFill/>
          <a:ln w="25400" cap="flat" cmpd="sng" algn="ctr">
            <a:solidFill>
              <a:srgbClr val="C00000"/>
            </a:solidFill>
            <a:prstDash val="sysDash"/>
          </a:ln>
          <a:effectLst/>
        </p:spPr>
        <p:txBody>
          <a:bodyPr rtlCol="0" anchor="ctr"/>
          <a:lstStyle/>
          <a:p>
            <a:pPr marR="0" lvl="0" indent="0" fontAlgn="base">
              <a:lnSpc>
                <a:spcPct val="130000"/>
              </a:lnSpc>
              <a:spcBef>
                <a:spcPct val="0"/>
              </a:spcBef>
              <a:spcAft>
                <a:spcPct val="0"/>
              </a:spcAft>
              <a:buClrTx/>
              <a:buSzTx/>
              <a:buFont typeface="Arial" panose="020B0604020202020204" pitchFamily="34" charset="0"/>
              <a:buNone/>
              <a:defRPr/>
            </a:pPr>
            <a:endParaRPr lang="zh-CN" altLang="en-US" b="1" dirty="0">
              <a:cs typeface="+mn-ea"/>
              <a:sym typeface="+mn-lt"/>
            </a:endParaRPr>
          </a:p>
        </p:txBody>
      </p:sp>
      <p:sp>
        <p:nvSpPr>
          <p:cNvPr id="29" name="PA-102244"/>
          <p:cNvSpPr/>
          <p:nvPr>
            <p:custDataLst>
              <p:tags r:id="rId6"/>
            </p:custDataLst>
          </p:nvPr>
        </p:nvSpPr>
        <p:spPr>
          <a:xfrm>
            <a:off x="6210042" y="2578847"/>
            <a:ext cx="511520" cy="5115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cs typeface="+mn-ea"/>
                <a:sym typeface="+mn-lt"/>
              </a:rPr>
              <a:t>2</a:t>
            </a:r>
            <a:endParaRPr lang="zh-CN" altLang="en-US" sz="2000" b="1" dirty="0">
              <a:cs typeface="+mn-ea"/>
              <a:sym typeface="+mn-lt"/>
            </a:endParaRPr>
          </a:p>
        </p:txBody>
      </p:sp>
      <p:sp>
        <p:nvSpPr>
          <p:cNvPr id="30" name="PA-102245"/>
          <p:cNvSpPr/>
          <p:nvPr>
            <p:custDataLst>
              <p:tags r:id="rId7"/>
            </p:custDataLst>
          </p:nvPr>
        </p:nvSpPr>
        <p:spPr>
          <a:xfrm>
            <a:off x="6724650" y="3119120"/>
            <a:ext cx="4152900" cy="2249170"/>
          </a:xfrm>
          <a:prstGeom prst="rect">
            <a:avLst/>
          </a:prstGeom>
        </p:spPr>
        <p:txBody>
          <a:bodyPr wrap="square">
            <a:spAutoFit/>
          </a:bodyPr>
          <a:lstStyle/>
          <a:p>
            <a:pPr marR="0" lvl="0" indent="0" algn="just" fontAlgn="base">
              <a:lnSpc>
                <a:spcPct val="130000"/>
              </a:lnSpc>
              <a:spcBef>
                <a:spcPct val="0"/>
              </a:spcBef>
              <a:spcAft>
                <a:spcPct val="0"/>
              </a:spcAft>
              <a:buClrTx/>
              <a:buSzTx/>
              <a:buFont typeface="Arial" panose="020B0604020202020204" pitchFamily="34" charset="0"/>
              <a:buNone/>
              <a:defRPr/>
            </a:pPr>
            <a:r>
              <a:rPr lang="en-US" altLang="zh-CN">
                <a:sym typeface="+mn-ea"/>
              </a:rPr>
              <a:t>       </a:t>
            </a:r>
            <a:r>
              <a:rPr lang="zh-CN" altLang="en-US">
                <a:sym typeface="+mn-ea"/>
              </a:rPr>
              <a:t>是劳动者以大脑神经系统为主要运动器官的劳动。其特征在于劳动者在生产中运用的是智力、科学文化知识和生产技能，又称</a:t>
            </a:r>
            <a:r>
              <a:rPr lang="en-US" altLang="zh-CN">
                <a:sym typeface="+mn-ea"/>
              </a:rPr>
              <a:t>“</a:t>
            </a:r>
            <a:r>
              <a:rPr lang="zh-CN" altLang="en-US">
                <a:sym typeface="+mn-ea"/>
              </a:rPr>
              <a:t>智力劳动</a:t>
            </a:r>
            <a:r>
              <a:rPr lang="en-US" altLang="zh-CN">
                <a:sym typeface="+mn-ea"/>
              </a:rPr>
              <a:t>”</a:t>
            </a:r>
            <a:r>
              <a:rPr lang="zh-CN" altLang="en-US">
                <a:sym typeface="+mn-ea"/>
              </a:rPr>
              <a:t>。是人脑的无形的、不可见的心理力量、精神力量的生成实现过程。</a:t>
            </a:r>
            <a:endParaRPr lang="zh-CN" altLang="en-US" dirty="0">
              <a:cs typeface="+mn-ea"/>
              <a:sym typeface="+mn-lt"/>
            </a:endParaRPr>
          </a:p>
        </p:txBody>
      </p:sp>
      <p:sp>
        <p:nvSpPr>
          <p:cNvPr id="10" name="Aitds2"/>
          <p:cNvSpPr txBox="1"/>
          <p:nvPr/>
        </p:nvSpPr>
        <p:spPr bwMode="auto">
          <a:xfrm>
            <a:off x="1458187" y="1231472"/>
            <a:ext cx="9848168" cy="825929"/>
          </a:xfrm>
          <a:prstGeom prst="roundRect">
            <a:avLst>
              <a:gd name="adj" fmla="val 50000"/>
            </a:avLst>
          </a:prstGeom>
          <a:noFill/>
          <a:ln>
            <a:gradFill>
              <a:gsLst>
                <a:gs pos="0">
                  <a:srgbClr val="C00000"/>
                </a:gs>
                <a:gs pos="87000">
                  <a:srgbClr val="C00000">
                    <a:alpha val="0"/>
                  </a:srgbClr>
                </a:gs>
              </a:gsLst>
              <a:lin ang="0" scaled="0"/>
            </a:gradFill>
          </a:ln>
        </p:spPr>
        <p:txBody>
          <a:bodyPr wrap="square" lIns="121920" tIns="60960" rIns="121920" bIns="60960" anchor="ctr">
            <a:noAutofit/>
          </a:bodyPr>
          <a:p>
            <a:pPr defTabSz="1219200">
              <a:spcBef>
                <a:spcPct val="0"/>
              </a:spcBef>
            </a:pPr>
            <a:r>
              <a:rPr lang="zh-CN" altLang="en-US" sz="2400" kern="0" dirty="0">
                <a:solidFill>
                  <a:srgbClr val="C00000"/>
                </a:solidFill>
                <a:cs typeface="+mn-ea"/>
                <a:sym typeface="+mn-ea"/>
              </a:rPr>
              <a:t>根据劳动方式的不同可以分为：体力劳动和脑力劳动</a:t>
            </a:r>
            <a:endParaRPr lang="zh-CN" altLang="en-US" sz="2400" kern="0" dirty="0">
              <a:solidFill>
                <a:srgbClr val="C00000"/>
              </a:solidFill>
              <a:cs typeface="+mn-ea"/>
              <a:sym typeface="+mn-lt"/>
            </a:endParaRPr>
          </a:p>
        </p:txBody>
      </p:sp>
      <p:sp>
        <p:nvSpPr>
          <p:cNvPr id="2" name="Aitds7"/>
          <p:cNvSpPr/>
          <p:nvPr>
            <p:custDataLst>
              <p:tags r:id="rId8"/>
            </p:custDataLst>
          </p:nvPr>
        </p:nvSpPr>
        <p:spPr>
          <a:xfrm>
            <a:off x="2436684" y="2483607"/>
            <a:ext cx="2578863" cy="595158"/>
          </a:xfrm>
          <a:prstGeom prst="round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gn="ctr" defTabSz="914400">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rPr>
              <a:t>体力劳动</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endParaRPr>
          </a:p>
        </p:txBody>
      </p:sp>
      <p:sp>
        <p:nvSpPr>
          <p:cNvPr id="3" name="Aitds7"/>
          <p:cNvSpPr/>
          <p:nvPr>
            <p:custDataLst>
              <p:tags r:id="rId9"/>
            </p:custDataLst>
          </p:nvPr>
        </p:nvSpPr>
        <p:spPr>
          <a:xfrm>
            <a:off x="7627809" y="2483607"/>
            <a:ext cx="2578863" cy="595158"/>
          </a:xfrm>
          <a:prstGeom prst="round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gn="ctr" defTabSz="914400">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rPr>
              <a:t>脑力劳动</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par>
                          <p:cTn id="12" fill="hold">
                            <p:stCondLst>
                              <p:cond delay="0"/>
                            </p:stCondLst>
                            <p:childTnLst>
                              <p:par>
                                <p:cTn id="13" presetID="53" presetClass="entr" presetSubtype="16"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up)">
                                      <p:cBhvr>
                                        <p:cTn id="25" dur="1000"/>
                                        <p:tgtEl>
                                          <p:spTgt spid="27"/>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par>
                          <p:cTn id="36" fill="hold">
                            <p:stCondLst>
                              <p:cond delay="3000"/>
                            </p:stCondLst>
                            <p:childTnLst>
                              <p:par>
                                <p:cTn id="37" presetID="22" presetClass="entr" presetSubtype="1"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up)">
                                      <p:cBhvr>
                                        <p:cTn id="39" dur="750"/>
                                        <p:tgtEl>
                                          <p:spTgt spid="30"/>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1000"/>
                                        <p:tgtEl>
                                          <p:spTgt spid="10"/>
                                        </p:tgtEl>
                                      </p:cBhvr>
                                    </p:animEffect>
                                  </p:childTnLst>
                                </p:cTn>
                              </p:par>
                            </p:childTnLst>
                          </p:cTn>
                        </p:par>
                        <p:par>
                          <p:cTn id="44" fill="hold">
                            <p:stCondLst>
                              <p:cond delay="5000"/>
                            </p:stCondLst>
                            <p:childTnLst>
                              <p:par>
                                <p:cTn id="45" presetID="42" presetClass="entr" presetSubtype="0" fill="hold" grpId="0"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par>
                          <p:cTn id="50" fill="hold">
                            <p:stCondLst>
                              <p:cond delay="6000"/>
                            </p:stCondLst>
                            <p:childTnLst>
                              <p:par>
                                <p:cTn id="51" presetID="42" presetClass="entr" presetSubtype="0" fill="hold" grpId="0" nodeType="after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1000"/>
                                        <p:tgtEl>
                                          <p:spTgt spid="3"/>
                                        </p:tgtEl>
                                      </p:cBhvr>
                                    </p:animEffect>
                                    <p:anim calcmode="lin" valueType="num">
                                      <p:cBhvr>
                                        <p:cTn id="54" dur="1000" fill="hold"/>
                                        <p:tgtEl>
                                          <p:spTgt spid="3"/>
                                        </p:tgtEl>
                                        <p:attrNameLst>
                                          <p:attrName>ppt_x</p:attrName>
                                        </p:attrNameLst>
                                      </p:cBhvr>
                                      <p:tavLst>
                                        <p:tav tm="0">
                                          <p:val>
                                            <p:strVal val="#ppt_x"/>
                                          </p:val>
                                        </p:tav>
                                        <p:tav tm="100000">
                                          <p:val>
                                            <p:strVal val="#ppt_x"/>
                                          </p:val>
                                        </p:tav>
                                      </p:tavLst>
                                    </p:anim>
                                    <p:anim calcmode="lin" valueType="num">
                                      <p:cBhvr>
                                        <p:cTn id="5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bldLvl="0" animBg="1"/>
      <p:bldP spid="26" grpId="0" bldLvl="0" animBg="1"/>
      <p:bldP spid="27" grpId="0"/>
      <p:bldP spid="28" grpId="0" bldLvl="0" animBg="1"/>
      <p:bldP spid="29" grpId="0" bldLvl="0" animBg="1"/>
      <p:bldP spid="30" grpId="0"/>
      <p:bldP spid="10" grpId="0" bldLvl="0" animBg="1"/>
      <p:bldP spid="2" grpId="0" bldLvl="0" animBg="1"/>
      <p:bldP spid="3" grpId="0" bldLvl="0" animBg="1"/>
    </p:bldLst>
  </p:timing>
</p:sld>
</file>

<file path=ppt/tags/tag1.xml><?xml version="1.0" encoding="utf-8"?>
<p:tagLst xmlns:p="http://schemas.openxmlformats.org/presentationml/2006/main">
  <p:tag name="PA" val="v5.2.9"/>
</p:tagLst>
</file>

<file path=ppt/tags/tag10.xml><?xml version="1.0" encoding="utf-8"?>
<p:tagLst xmlns:p="http://schemas.openxmlformats.org/presentationml/2006/main">
  <p:tag name="PA" val="v5.2.9"/>
</p:tagLst>
</file>

<file path=ppt/tags/tag100.xml><?xml version="1.0" encoding="utf-8"?>
<p:tagLst xmlns:p="http://schemas.openxmlformats.org/presentationml/2006/main">
  <p:tag name="PA" val="v5.2.9"/>
</p:tagLst>
</file>

<file path=ppt/tags/tag101.xml><?xml version="1.0" encoding="utf-8"?>
<p:tagLst xmlns:p="http://schemas.openxmlformats.org/presentationml/2006/main">
  <p:tag name="PA" val="v5.2.9"/>
</p:tagLst>
</file>

<file path=ppt/tags/tag102.xml><?xml version="1.0" encoding="utf-8"?>
<p:tagLst xmlns:p="http://schemas.openxmlformats.org/presentationml/2006/main">
  <p:tag name="PA" val="v5.2.9"/>
</p:tagLst>
</file>

<file path=ppt/tags/tag103.xml><?xml version="1.0" encoding="utf-8"?>
<p:tagLst xmlns:p="http://schemas.openxmlformats.org/presentationml/2006/main">
  <p:tag name="PA" val="v5.2.8"/>
</p:tagLst>
</file>

<file path=ppt/tags/tag104.xml><?xml version="1.0" encoding="utf-8"?>
<p:tagLst xmlns:p="http://schemas.openxmlformats.org/presentationml/2006/main">
  <p:tag name="PA" val="v5.2.8"/>
</p:tagLst>
</file>

<file path=ppt/tags/tag105.xml><?xml version="1.0" encoding="utf-8"?>
<p:tagLst xmlns:p="http://schemas.openxmlformats.org/presentationml/2006/main">
  <p:tag name="PA" val="v5.2.9"/>
</p:tagLst>
</file>

<file path=ppt/tags/tag106.xml><?xml version="1.0" encoding="utf-8"?>
<p:tagLst xmlns:p="http://schemas.openxmlformats.org/presentationml/2006/main">
  <p:tag name="PA" val="v5.2.9"/>
</p:tagLst>
</file>

<file path=ppt/tags/tag107.xml><?xml version="1.0" encoding="utf-8"?>
<p:tagLst xmlns:p="http://schemas.openxmlformats.org/presentationml/2006/main">
  <p:tag name="PA" val="v5.2.9"/>
</p:tagLst>
</file>

<file path=ppt/tags/tag108.xml><?xml version="1.0" encoding="utf-8"?>
<p:tagLst xmlns:p="http://schemas.openxmlformats.org/presentationml/2006/main">
  <p:tag name="PA" val="v5.2.9"/>
</p:tagLst>
</file>

<file path=ppt/tags/tag109.xml><?xml version="1.0" encoding="utf-8"?>
<p:tagLst xmlns:p="http://schemas.openxmlformats.org/presentationml/2006/main">
  <p:tag name="PA" val="v5.2.9"/>
</p:tagLst>
</file>

<file path=ppt/tags/tag11.xml><?xml version="1.0" encoding="utf-8"?>
<p:tagLst xmlns:p="http://schemas.openxmlformats.org/presentationml/2006/main">
  <p:tag name="PA" val="v5.2.9"/>
</p:tagLst>
</file>

<file path=ppt/tags/tag110.xml><?xml version="1.0" encoding="utf-8"?>
<p:tagLst xmlns:p="http://schemas.openxmlformats.org/presentationml/2006/main">
  <p:tag name="PA" val="v5.2.9"/>
</p:tagLst>
</file>

<file path=ppt/tags/tag111.xml><?xml version="1.0" encoding="utf-8"?>
<p:tagLst xmlns:p="http://schemas.openxmlformats.org/presentationml/2006/main">
  <p:tag name="PA" val="v5.2.9"/>
</p:tagLst>
</file>

<file path=ppt/tags/tag112.xml><?xml version="1.0" encoding="utf-8"?>
<p:tagLst xmlns:p="http://schemas.openxmlformats.org/presentationml/2006/main">
  <p:tag name="PA" val="v5.2.9"/>
</p:tagLst>
</file>

<file path=ppt/tags/tag113.xml><?xml version="1.0" encoding="utf-8"?>
<p:tagLst xmlns:p="http://schemas.openxmlformats.org/presentationml/2006/main">
  <p:tag name="PA" val="v5.2.9"/>
</p:tagLst>
</file>

<file path=ppt/tags/tag114.xml><?xml version="1.0" encoding="utf-8"?>
<p:tagLst xmlns:p="http://schemas.openxmlformats.org/presentationml/2006/main">
  <p:tag name="PA" val="v5.2.9"/>
</p:tagLst>
</file>

<file path=ppt/tags/tag115.xml><?xml version="1.0" encoding="utf-8"?>
<p:tagLst xmlns:p="http://schemas.openxmlformats.org/presentationml/2006/main">
  <p:tag name="PA" val="v5.2.8"/>
</p:tagLst>
</file>

<file path=ppt/tags/tag116.xml><?xml version="1.0" encoding="utf-8"?>
<p:tagLst xmlns:p="http://schemas.openxmlformats.org/presentationml/2006/main">
  <p:tag name="PA" val="v5.2.9"/>
</p:tagLst>
</file>

<file path=ppt/tags/tag117.xml><?xml version="1.0" encoding="utf-8"?>
<p:tagLst xmlns:p="http://schemas.openxmlformats.org/presentationml/2006/main">
  <p:tag name="PA" val="v5.2.9"/>
</p:tagLst>
</file>

<file path=ppt/tags/tag118.xml><?xml version="1.0" encoding="utf-8"?>
<p:tagLst xmlns:p="http://schemas.openxmlformats.org/presentationml/2006/main">
  <p:tag name="PA" val="v5.2.9"/>
</p:tagLst>
</file>

<file path=ppt/tags/tag119.xml><?xml version="1.0" encoding="utf-8"?>
<p:tagLst xmlns:p="http://schemas.openxmlformats.org/presentationml/2006/main">
  <p:tag name="PA" val="v5.2.9"/>
</p:tagLst>
</file>

<file path=ppt/tags/tag12.xml><?xml version="1.0" encoding="utf-8"?>
<p:tagLst xmlns:p="http://schemas.openxmlformats.org/presentationml/2006/main">
  <p:tag name="PA" val="v5.2.9"/>
</p:tagLst>
</file>

<file path=ppt/tags/tag120.xml><?xml version="1.0" encoding="utf-8"?>
<p:tagLst xmlns:p="http://schemas.openxmlformats.org/presentationml/2006/main">
  <p:tag name="PA" val="v5.2.9"/>
</p:tagLst>
</file>

<file path=ppt/tags/tag121.xml><?xml version="1.0" encoding="utf-8"?>
<p:tagLst xmlns:p="http://schemas.openxmlformats.org/presentationml/2006/main">
  <p:tag name="PA" val="v5.2.9"/>
</p:tagLst>
</file>

<file path=ppt/tags/tag122.xml><?xml version="1.0" encoding="utf-8"?>
<p:tagLst xmlns:p="http://schemas.openxmlformats.org/presentationml/2006/main">
  <p:tag name="PA" val="v5.2.9"/>
</p:tagLst>
</file>

<file path=ppt/tags/tag123.xml><?xml version="1.0" encoding="utf-8"?>
<p:tagLst xmlns:p="http://schemas.openxmlformats.org/presentationml/2006/main">
  <p:tag name="PA" val="v5.2.9"/>
</p:tagLst>
</file>

<file path=ppt/tags/tag124.xml><?xml version="1.0" encoding="utf-8"?>
<p:tagLst xmlns:p="http://schemas.openxmlformats.org/presentationml/2006/main">
  <p:tag name="PA" val="v5.2.9"/>
</p:tagLst>
</file>

<file path=ppt/tags/tag125.xml><?xml version="1.0" encoding="utf-8"?>
<p:tagLst xmlns:p="http://schemas.openxmlformats.org/presentationml/2006/main">
  <p:tag name="PA" val="v5.2.9"/>
</p:tagLst>
</file>

<file path=ppt/tags/tag126.xml><?xml version="1.0" encoding="utf-8"?>
<p:tagLst xmlns:p="http://schemas.openxmlformats.org/presentationml/2006/main">
  <p:tag name="PA" val="v5.2.9"/>
</p:tagLst>
</file>

<file path=ppt/tags/tag127.xml><?xml version="1.0" encoding="utf-8"?>
<p:tagLst xmlns:p="http://schemas.openxmlformats.org/presentationml/2006/main">
  <p:tag name="PA" val="v5.2.9"/>
</p:tagLst>
</file>

<file path=ppt/tags/tag128.xml><?xml version="1.0" encoding="utf-8"?>
<p:tagLst xmlns:p="http://schemas.openxmlformats.org/presentationml/2006/main">
  <p:tag name="PA" val="v5.2.9"/>
</p:tagLst>
</file>

<file path=ppt/tags/tag129.xml><?xml version="1.0" encoding="utf-8"?>
<p:tagLst xmlns:p="http://schemas.openxmlformats.org/presentationml/2006/main">
  <p:tag name="PA" val="v5.2.9"/>
</p:tagLst>
</file>

<file path=ppt/tags/tag13.xml><?xml version="1.0" encoding="utf-8"?>
<p:tagLst xmlns:p="http://schemas.openxmlformats.org/presentationml/2006/main">
  <p:tag name="PA" val="v5.2.9"/>
</p:tagLst>
</file>

<file path=ppt/tags/tag130.xml><?xml version="1.0" encoding="utf-8"?>
<p:tagLst xmlns:p="http://schemas.openxmlformats.org/presentationml/2006/main">
  <p:tag name="PA" val="v5.2.9"/>
</p:tagLst>
</file>

<file path=ppt/tags/tag131.xml><?xml version="1.0" encoding="utf-8"?>
<p:tagLst xmlns:p="http://schemas.openxmlformats.org/presentationml/2006/main">
  <p:tag name="PA" val="v5.2.9"/>
</p:tagLst>
</file>

<file path=ppt/tags/tag132.xml><?xml version="1.0" encoding="utf-8"?>
<p:tagLst xmlns:p="http://schemas.openxmlformats.org/presentationml/2006/main">
  <p:tag name="PA" val="v5.2.9"/>
</p:tagLst>
</file>

<file path=ppt/tags/tag133.xml><?xml version="1.0" encoding="utf-8"?>
<p:tagLst xmlns:p="http://schemas.openxmlformats.org/presentationml/2006/main">
  <p:tag name="PA" val="v5.2.9"/>
</p:tagLst>
</file>

<file path=ppt/tags/tag134.xml><?xml version="1.0" encoding="utf-8"?>
<p:tagLst xmlns:p="http://schemas.openxmlformats.org/presentationml/2006/main">
  <p:tag name="PA" val="v5.2.9"/>
</p:tagLst>
</file>

<file path=ppt/tags/tag135.xml><?xml version="1.0" encoding="utf-8"?>
<p:tagLst xmlns:p="http://schemas.openxmlformats.org/presentationml/2006/main">
  <p:tag name="PA" val="v5.2.9"/>
</p:tagLst>
</file>

<file path=ppt/tags/tag136.xml><?xml version="1.0" encoding="utf-8"?>
<p:tagLst xmlns:p="http://schemas.openxmlformats.org/presentationml/2006/main">
  <p:tag name="PA" val="v5.2.9"/>
</p:tagLst>
</file>

<file path=ppt/tags/tag137.xml><?xml version="1.0" encoding="utf-8"?>
<p:tagLst xmlns:p="http://schemas.openxmlformats.org/presentationml/2006/main">
  <p:tag name="PA" val="v5.2.9"/>
</p:tagLst>
</file>

<file path=ppt/tags/tag138.xml><?xml version="1.0" encoding="utf-8"?>
<p:tagLst xmlns:p="http://schemas.openxmlformats.org/presentationml/2006/main">
  <p:tag name="PA" val="v5.2.9"/>
</p:tagLst>
</file>

<file path=ppt/tags/tag139.xml><?xml version="1.0" encoding="utf-8"?>
<p:tagLst xmlns:p="http://schemas.openxmlformats.org/presentationml/2006/main">
  <p:tag name="PA" val="v5.2.9"/>
</p:tagLst>
</file>

<file path=ppt/tags/tag14.xml><?xml version="1.0" encoding="utf-8"?>
<p:tagLst xmlns:p="http://schemas.openxmlformats.org/presentationml/2006/main">
  <p:tag name="PA" val="v5.2.9"/>
</p:tagLst>
</file>

<file path=ppt/tags/tag140.xml><?xml version="1.0" encoding="utf-8"?>
<p:tagLst xmlns:p="http://schemas.openxmlformats.org/presentationml/2006/main">
  <p:tag name="PA" val="v5.2.9"/>
</p:tagLst>
</file>

<file path=ppt/tags/tag141.xml><?xml version="1.0" encoding="utf-8"?>
<p:tagLst xmlns:p="http://schemas.openxmlformats.org/presentationml/2006/main">
  <p:tag name="PA" val="v5.2.9"/>
</p:tagLst>
</file>

<file path=ppt/tags/tag142.xml><?xml version="1.0" encoding="utf-8"?>
<p:tagLst xmlns:p="http://schemas.openxmlformats.org/presentationml/2006/main">
  <p:tag name="PA" val="v5.2.9"/>
</p:tagLst>
</file>

<file path=ppt/tags/tag143.xml><?xml version="1.0" encoding="utf-8"?>
<p:tagLst xmlns:p="http://schemas.openxmlformats.org/presentationml/2006/main">
  <p:tag name="PA" val="v5.2.9"/>
</p:tagLst>
</file>

<file path=ppt/tags/tag144.xml><?xml version="1.0" encoding="utf-8"?>
<p:tagLst xmlns:p="http://schemas.openxmlformats.org/presentationml/2006/main">
  <p:tag name="PA" val="v5.2.9"/>
</p:tagLst>
</file>

<file path=ppt/tags/tag145.xml><?xml version="1.0" encoding="utf-8"?>
<p:tagLst xmlns:p="http://schemas.openxmlformats.org/presentationml/2006/main">
  <p:tag name="PA" val="v5.2.9"/>
</p:tagLst>
</file>

<file path=ppt/tags/tag146.xml><?xml version="1.0" encoding="utf-8"?>
<p:tagLst xmlns:p="http://schemas.openxmlformats.org/presentationml/2006/main">
  <p:tag name="PA" val="v5.2.9"/>
</p:tagLst>
</file>

<file path=ppt/tags/tag147.xml><?xml version="1.0" encoding="utf-8"?>
<p:tagLst xmlns:p="http://schemas.openxmlformats.org/presentationml/2006/main">
  <p:tag name="PA" val="v5.2.9"/>
</p:tagLst>
</file>

<file path=ppt/tags/tag148.xml><?xml version="1.0" encoding="utf-8"?>
<p:tagLst xmlns:p="http://schemas.openxmlformats.org/presentationml/2006/main">
  <p:tag name="PA" val="v5.2.9"/>
</p:tagLst>
</file>

<file path=ppt/tags/tag149.xml><?xml version="1.0" encoding="utf-8"?>
<p:tagLst xmlns:p="http://schemas.openxmlformats.org/presentationml/2006/main">
  <p:tag name="PA" val="v5.2.9"/>
</p:tagLst>
</file>

<file path=ppt/tags/tag15.xml><?xml version="1.0" encoding="utf-8"?>
<p:tagLst xmlns:p="http://schemas.openxmlformats.org/presentationml/2006/main">
  <p:tag name="PA" val="v5.2.9"/>
</p:tagLst>
</file>

<file path=ppt/tags/tag150.xml><?xml version="1.0" encoding="utf-8"?>
<p:tagLst xmlns:p="http://schemas.openxmlformats.org/presentationml/2006/main">
  <p:tag name="PA" val="v5.2.9"/>
</p:tagLst>
</file>

<file path=ppt/tags/tag151.xml><?xml version="1.0" encoding="utf-8"?>
<p:tagLst xmlns:p="http://schemas.openxmlformats.org/presentationml/2006/main">
  <p:tag name="PA" val="v5.2.9"/>
</p:tagLst>
</file>

<file path=ppt/tags/tag152.xml><?xml version="1.0" encoding="utf-8"?>
<p:tagLst xmlns:p="http://schemas.openxmlformats.org/presentationml/2006/main">
  <p:tag name="PA" val="v5.2.9"/>
</p:tagLst>
</file>

<file path=ppt/tags/tag153.xml><?xml version="1.0" encoding="utf-8"?>
<p:tagLst xmlns:p="http://schemas.openxmlformats.org/presentationml/2006/main">
  <p:tag name="PA" val="v5.2.9"/>
</p:tagLst>
</file>

<file path=ppt/tags/tag154.xml><?xml version="1.0" encoding="utf-8"?>
<p:tagLst xmlns:p="http://schemas.openxmlformats.org/presentationml/2006/main">
  <p:tag name="PA" val="v5.2.9"/>
</p:tagLst>
</file>

<file path=ppt/tags/tag155.xml><?xml version="1.0" encoding="utf-8"?>
<p:tagLst xmlns:p="http://schemas.openxmlformats.org/presentationml/2006/main">
  <p:tag name="PA" val="v5.2.9"/>
</p:tagLst>
</file>

<file path=ppt/tags/tag156.xml><?xml version="1.0" encoding="utf-8"?>
<p:tagLst xmlns:p="http://schemas.openxmlformats.org/presentationml/2006/main">
  <p:tag name="PA" val="v5.2.9"/>
</p:tagLst>
</file>

<file path=ppt/tags/tag157.xml><?xml version="1.0" encoding="utf-8"?>
<p:tagLst xmlns:p="http://schemas.openxmlformats.org/presentationml/2006/main">
  <p:tag name="PA" val="v5.2.9"/>
</p:tagLst>
</file>

<file path=ppt/tags/tag158.xml><?xml version="1.0" encoding="utf-8"?>
<p:tagLst xmlns:p="http://schemas.openxmlformats.org/presentationml/2006/main">
  <p:tag name="PA" val="v5.2.9"/>
</p:tagLst>
</file>

<file path=ppt/tags/tag159.xml><?xml version="1.0" encoding="utf-8"?>
<p:tagLst xmlns:p="http://schemas.openxmlformats.org/presentationml/2006/main">
  <p:tag name="PA" val="v5.2.9"/>
</p:tagLst>
</file>

<file path=ppt/tags/tag16.xml><?xml version="1.0" encoding="utf-8"?>
<p:tagLst xmlns:p="http://schemas.openxmlformats.org/presentationml/2006/main">
  <p:tag name="PA" val="v5.2.9"/>
</p:tagLst>
</file>

<file path=ppt/tags/tag160.xml><?xml version="1.0" encoding="utf-8"?>
<p:tagLst xmlns:p="http://schemas.openxmlformats.org/presentationml/2006/main">
  <p:tag name="PA" val="v5.2.9"/>
</p:tagLst>
</file>

<file path=ppt/tags/tag161.xml><?xml version="1.0" encoding="utf-8"?>
<p:tagLst xmlns:p="http://schemas.openxmlformats.org/presentationml/2006/main">
  <p:tag name="PA" val="v5.2.9"/>
</p:tagLst>
</file>

<file path=ppt/tags/tag162.xml><?xml version="1.0" encoding="utf-8"?>
<p:tagLst xmlns:p="http://schemas.openxmlformats.org/presentationml/2006/main">
  <p:tag name="PA" val="v5.2.9"/>
</p:tagLst>
</file>

<file path=ppt/tags/tag163.xml><?xml version="1.0" encoding="utf-8"?>
<p:tagLst xmlns:p="http://schemas.openxmlformats.org/presentationml/2006/main">
  <p:tag name="PA" val="v5.2.9"/>
</p:tagLst>
</file>

<file path=ppt/tags/tag164.xml><?xml version="1.0" encoding="utf-8"?>
<p:tagLst xmlns:p="http://schemas.openxmlformats.org/presentationml/2006/main">
  <p:tag name="PA" val="v5.2.9"/>
</p:tagLst>
</file>

<file path=ppt/tags/tag165.xml><?xml version="1.0" encoding="utf-8"?>
<p:tagLst xmlns:p="http://schemas.openxmlformats.org/presentationml/2006/main">
  <p:tag name="PA" val="v5.2.9"/>
</p:tagLst>
</file>

<file path=ppt/tags/tag166.xml><?xml version="1.0" encoding="utf-8"?>
<p:tagLst xmlns:p="http://schemas.openxmlformats.org/presentationml/2006/main">
  <p:tag name="PA" val="v5.2.9"/>
</p:tagLst>
</file>

<file path=ppt/tags/tag167.xml><?xml version="1.0" encoding="utf-8"?>
<p:tagLst xmlns:p="http://schemas.openxmlformats.org/presentationml/2006/main">
  <p:tag name="PA" val="v5.2.9"/>
</p:tagLst>
</file>

<file path=ppt/tags/tag168.xml><?xml version="1.0" encoding="utf-8"?>
<p:tagLst xmlns:p="http://schemas.openxmlformats.org/presentationml/2006/main">
  <p:tag name="PA" val="v5.2.9"/>
</p:tagLst>
</file>

<file path=ppt/tags/tag169.xml><?xml version="1.0" encoding="utf-8"?>
<p:tagLst xmlns:p="http://schemas.openxmlformats.org/presentationml/2006/main">
  <p:tag name="PA" val="v5.2.9"/>
</p:tagLst>
</file>

<file path=ppt/tags/tag17.xml><?xml version="1.0" encoding="utf-8"?>
<p:tagLst xmlns:p="http://schemas.openxmlformats.org/presentationml/2006/main">
  <p:tag name="PA" val="v5.2.9"/>
</p:tagLst>
</file>

<file path=ppt/tags/tag170.xml><?xml version="1.0" encoding="utf-8"?>
<p:tagLst xmlns:p="http://schemas.openxmlformats.org/presentationml/2006/main">
  <p:tag name="PA" val="v5.2.9"/>
</p:tagLst>
</file>

<file path=ppt/tags/tag171.xml><?xml version="1.0" encoding="utf-8"?>
<p:tagLst xmlns:p="http://schemas.openxmlformats.org/presentationml/2006/main">
  <p:tag name="PA" val="v5.2.9"/>
</p:tagLst>
</file>

<file path=ppt/tags/tag172.xml><?xml version="1.0" encoding="utf-8"?>
<p:tagLst xmlns:p="http://schemas.openxmlformats.org/presentationml/2006/main">
  <p:tag name="PA" val="v5.2.9"/>
</p:tagLst>
</file>

<file path=ppt/tags/tag173.xml><?xml version="1.0" encoding="utf-8"?>
<p:tagLst xmlns:p="http://schemas.openxmlformats.org/presentationml/2006/main">
  <p:tag name="PA" val="v5.2.9"/>
</p:tagLst>
</file>

<file path=ppt/tags/tag174.xml><?xml version="1.0" encoding="utf-8"?>
<p:tagLst xmlns:p="http://schemas.openxmlformats.org/presentationml/2006/main">
  <p:tag name="PA" val="v5.2.9"/>
</p:tagLst>
</file>

<file path=ppt/tags/tag175.xml><?xml version="1.0" encoding="utf-8"?>
<p:tagLst xmlns:p="http://schemas.openxmlformats.org/presentationml/2006/main">
  <p:tag name="PA" val="v5.2.9"/>
</p:tagLst>
</file>

<file path=ppt/tags/tag176.xml><?xml version="1.0" encoding="utf-8"?>
<p:tagLst xmlns:p="http://schemas.openxmlformats.org/presentationml/2006/main">
  <p:tag name="PA" val="v5.2.9"/>
</p:tagLst>
</file>

<file path=ppt/tags/tag177.xml><?xml version="1.0" encoding="utf-8"?>
<p:tagLst xmlns:p="http://schemas.openxmlformats.org/presentationml/2006/main">
  <p:tag name="PA" val="v5.2.9"/>
</p:tagLst>
</file>

<file path=ppt/tags/tag178.xml><?xml version="1.0" encoding="utf-8"?>
<p:tagLst xmlns:p="http://schemas.openxmlformats.org/presentationml/2006/main">
  <p:tag name="PA" val="v5.2.9"/>
</p:tagLst>
</file>

<file path=ppt/tags/tag179.xml><?xml version="1.0" encoding="utf-8"?>
<p:tagLst xmlns:p="http://schemas.openxmlformats.org/presentationml/2006/main">
  <p:tag name="PA" val="v5.2.9"/>
</p:tagLst>
</file>

<file path=ppt/tags/tag18.xml><?xml version="1.0" encoding="utf-8"?>
<p:tagLst xmlns:p="http://schemas.openxmlformats.org/presentationml/2006/main">
  <p:tag name="PA" val="v5.2.9"/>
</p:tagLst>
</file>

<file path=ppt/tags/tag180.xml><?xml version="1.0" encoding="utf-8"?>
<p:tagLst xmlns:p="http://schemas.openxmlformats.org/presentationml/2006/main">
  <p:tag name="PA" val="v5.2.9"/>
</p:tagLst>
</file>

<file path=ppt/tags/tag181.xml><?xml version="1.0" encoding="utf-8"?>
<p:tagLst xmlns:p="http://schemas.openxmlformats.org/presentationml/2006/main">
  <p:tag name="PA" val="v5.2.9"/>
</p:tagLst>
</file>

<file path=ppt/tags/tag182.xml><?xml version="1.0" encoding="utf-8"?>
<p:tagLst xmlns:p="http://schemas.openxmlformats.org/presentationml/2006/main">
  <p:tag name="PA" val="v5.2.8"/>
</p:tagLst>
</file>

<file path=ppt/tags/tag183.xml><?xml version="1.0" encoding="utf-8"?>
<p:tagLst xmlns:p="http://schemas.openxmlformats.org/presentationml/2006/main">
  <p:tag name="PA" val="v5.2.9"/>
</p:tagLst>
</file>

<file path=ppt/tags/tag184.xml><?xml version="1.0" encoding="utf-8"?>
<p:tagLst xmlns:p="http://schemas.openxmlformats.org/presentationml/2006/main">
  <p:tag name="PA" val="v5.2.9"/>
</p:tagLst>
</file>

<file path=ppt/tags/tag185.xml><?xml version="1.0" encoding="utf-8"?>
<p:tagLst xmlns:p="http://schemas.openxmlformats.org/presentationml/2006/main">
  <p:tag name="PA" val="v5.2.9"/>
</p:tagLst>
</file>

<file path=ppt/tags/tag186.xml><?xml version="1.0" encoding="utf-8"?>
<p:tagLst xmlns:p="http://schemas.openxmlformats.org/presentationml/2006/main">
  <p:tag name="PA" val="v5.2.8"/>
</p:tagLst>
</file>

<file path=ppt/tags/tag187.xml><?xml version="1.0" encoding="utf-8"?>
<p:tagLst xmlns:p="http://schemas.openxmlformats.org/presentationml/2006/main">
  <p:tag name="PA" val="v5.2.9"/>
</p:tagLst>
</file>

<file path=ppt/tags/tag188.xml><?xml version="1.0" encoding="utf-8"?>
<p:tagLst xmlns:p="http://schemas.openxmlformats.org/presentationml/2006/main">
  <p:tag name="PA" val="v5.2.9"/>
</p:tagLst>
</file>

<file path=ppt/tags/tag189.xml><?xml version="1.0" encoding="utf-8"?>
<p:tagLst xmlns:p="http://schemas.openxmlformats.org/presentationml/2006/main">
  <p:tag name="PA" val="v5.2.9"/>
</p:tagLst>
</file>

<file path=ppt/tags/tag19.xml><?xml version="1.0" encoding="utf-8"?>
<p:tagLst xmlns:p="http://schemas.openxmlformats.org/presentationml/2006/main">
  <p:tag name="PA" val="v5.2.9"/>
</p:tagLst>
</file>

<file path=ppt/tags/tag190.xml><?xml version="1.0" encoding="utf-8"?>
<p:tagLst xmlns:p="http://schemas.openxmlformats.org/presentationml/2006/main">
  <p:tag name="PA" val="v5.2.9"/>
</p:tagLst>
</file>

<file path=ppt/tags/tag191.xml><?xml version="1.0" encoding="utf-8"?>
<p:tagLst xmlns:p="http://schemas.openxmlformats.org/presentationml/2006/main">
  <p:tag name="PA" val="v5.2.9"/>
</p:tagLst>
</file>

<file path=ppt/tags/tag192.xml><?xml version="1.0" encoding="utf-8"?>
<p:tagLst xmlns:p="http://schemas.openxmlformats.org/presentationml/2006/main">
  <p:tag name="PA" val="v5.2.9"/>
</p:tagLst>
</file>

<file path=ppt/tags/tag193.xml><?xml version="1.0" encoding="utf-8"?>
<p:tagLst xmlns:p="http://schemas.openxmlformats.org/presentationml/2006/main">
  <p:tag name="PA" val="v5.2.9"/>
</p:tagLst>
</file>

<file path=ppt/tags/tag194.xml><?xml version="1.0" encoding="utf-8"?>
<p:tagLst xmlns:p="http://schemas.openxmlformats.org/presentationml/2006/main">
  <p:tag name="PA" val="v5.2.9"/>
</p:tagLst>
</file>

<file path=ppt/tags/tag195.xml><?xml version="1.0" encoding="utf-8"?>
<p:tagLst xmlns:p="http://schemas.openxmlformats.org/presentationml/2006/main">
  <p:tag name="PA" val="v5.2.9"/>
</p:tagLst>
</file>

<file path=ppt/tags/tag196.xml><?xml version="1.0" encoding="utf-8"?>
<p:tagLst xmlns:p="http://schemas.openxmlformats.org/presentationml/2006/main">
  <p:tag name="PA" val="v5.2.9"/>
</p:tagLst>
</file>

<file path=ppt/tags/tag197.xml><?xml version="1.0" encoding="utf-8"?>
<p:tagLst xmlns:p="http://schemas.openxmlformats.org/presentationml/2006/main">
  <p:tag name="PA" val="v5.2.9"/>
</p:tagLst>
</file>

<file path=ppt/tags/tag198.xml><?xml version="1.0" encoding="utf-8"?>
<p:tagLst xmlns:p="http://schemas.openxmlformats.org/presentationml/2006/main">
  <p:tag name="PA" val="v5.2.9"/>
</p:tagLst>
</file>

<file path=ppt/tags/tag199.xml><?xml version="1.0" encoding="utf-8"?>
<p:tagLst xmlns:p="http://schemas.openxmlformats.org/presentationml/2006/main">
  <p:tag name="PA" val="v5.2.9"/>
</p:tagLst>
</file>

<file path=ppt/tags/tag2.xml><?xml version="1.0" encoding="utf-8"?>
<p:tagLst xmlns:p="http://schemas.openxmlformats.org/presentationml/2006/main">
  <p:tag name="PA" val="v5.2.9"/>
</p:tagLst>
</file>

<file path=ppt/tags/tag20.xml><?xml version="1.0" encoding="utf-8"?>
<p:tagLst xmlns:p="http://schemas.openxmlformats.org/presentationml/2006/main">
  <p:tag name="PA" val="v5.2.9"/>
</p:tagLst>
</file>

<file path=ppt/tags/tag200.xml><?xml version="1.0" encoding="utf-8"?>
<p:tagLst xmlns:p="http://schemas.openxmlformats.org/presentationml/2006/main">
  <p:tag name="PA" val="v5.2.9"/>
</p:tagLst>
</file>

<file path=ppt/tags/tag201.xml><?xml version="1.0" encoding="utf-8"?>
<p:tagLst xmlns:p="http://schemas.openxmlformats.org/presentationml/2006/main">
  <p:tag name="PA" val="v5.2.9"/>
</p:tagLst>
</file>

<file path=ppt/tags/tag202.xml><?xml version="1.0" encoding="utf-8"?>
<p:tagLst xmlns:p="http://schemas.openxmlformats.org/presentationml/2006/main">
  <p:tag name="PA" val="v5.2.9"/>
</p:tagLst>
</file>

<file path=ppt/tags/tag203.xml><?xml version="1.0" encoding="utf-8"?>
<p:tagLst xmlns:p="http://schemas.openxmlformats.org/presentationml/2006/main">
  <p:tag name="PA" val="v5.2.9"/>
</p:tagLst>
</file>

<file path=ppt/tags/tag204.xml><?xml version="1.0" encoding="utf-8"?>
<p:tagLst xmlns:p="http://schemas.openxmlformats.org/presentationml/2006/main">
  <p:tag name="PA" val="v5.2.9"/>
</p:tagLst>
</file>

<file path=ppt/tags/tag205.xml><?xml version="1.0" encoding="utf-8"?>
<p:tagLst xmlns:p="http://schemas.openxmlformats.org/presentationml/2006/main">
  <p:tag name="PA" val="v5.2.9"/>
</p:tagLst>
</file>

<file path=ppt/tags/tag206.xml><?xml version="1.0" encoding="utf-8"?>
<p:tagLst xmlns:p="http://schemas.openxmlformats.org/presentationml/2006/main">
  <p:tag name="PA" val="v5.2.9"/>
</p:tagLst>
</file>

<file path=ppt/tags/tag207.xml><?xml version="1.0" encoding="utf-8"?>
<p:tagLst xmlns:p="http://schemas.openxmlformats.org/presentationml/2006/main">
  <p:tag name="PA" val="v5.2.9"/>
</p:tagLst>
</file>

<file path=ppt/tags/tag208.xml><?xml version="1.0" encoding="utf-8"?>
<p:tagLst xmlns:p="http://schemas.openxmlformats.org/presentationml/2006/main">
  <p:tag name="PA" val="v5.2.9"/>
</p:tagLst>
</file>

<file path=ppt/tags/tag209.xml><?xml version="1.0" encoding="utf-8"?>
<p:tagLst xmlns:p="http://schemas.openxmlformats.org/presentationml/2006/main">
  <p:tag name="PA" val="v5.2.9"/>
</p:tagLst>
</file>

<file path=ppt/tags/tag21.xml><?xml version="1.0" encoding="utf-8"?>
<p:tagLst xmlns:p="http://schemas.openxmlformats.org/presentationml/2006/main">
  <p:tag name="PA" val="v5.2.9"/>
</p:tagLst>
</file>

<file path=ppt/tags/tag210.xml><?xml version="1.0" encoding="utf-8"?>
<p:tagLst xmlns:p="http://schemas.openxmlformats.org/presentationml/2006/main">
  <p:tag name="PA" val="v5.2.9"/>
</p:tagLst>
</file>

<file path=ppt/tags/tag211.xml><?xml version="1.0" encoding="utf-8"?>
<p:tagLst xmlns:p="http://schemas.openxmlformats.org/presentationml/2006/main">
  <p:tag name="PA" val="v5.2.9"/>
</p:tagLst>
</file>

<file path=ppt/tags/tag212.xml><?xml version="1.0" encoding="utf-8"?>
<p:tagLst xmlns:p="http://schemas.openxmlformats.org/presentationml/2006/main">
  <p:tag name="PA" val="v5.2.9"/>
</p:tagLst>
</file>

<file path=ppt/tags/tag213.xml><?xml version="1.0" encoding="utf-8"?>
<p:tagLst xmlns:p="http://schemas.openxmlformats.org/presentationml/2006/main">
  <p:tag name="PA" val="v5.2.9"/>
</p:tagLst>
</file>

<file path=ppt/tags/tag214.xml><?xml version="1.0" encoding="utf-8"?>
<p:tagLst xmlns:p="http://schemas.openxmlformats.org/presentationml/2006/main">
  <p:tag name="PA" val="v5.2.9"/>
</p:tagLst>
</file>

<file path=ppt/tags/tag215.xml><?xml version="1.0" encoding="utf-8"?>
<p:tagLst xmlns:p="http://schemas.openxmlformats.org/presentationml/2006/main">
  <p:tag name="PA" val="v5.2.9"/>
</p:tagLst>
</file>

<file path=ppt/tags/tag216.xml><?xml version="1.0" encoding="utf-8"?>
<p:tagLst xmlns:p="http://schemas.openxmlformats.org/presentationml/2006/main">
  <p:tag name="PA" val="v5.2.9"/>
</p:tagLst>
</file>

<file path=ppt/tags/tag217.xml><?xml version="1.0" encoding="utf-8"?>
<p:tagLst xmlns:p="http://schemas.openxmlformats.org/presentationml/2006/main">
  <p:tag name="PA" val="v5.2.9"/>
</p:tagLst>
</file>

<file path=ppt/tags/tag218.xml><?xml version="1.0" encoding="utf-8"?>
<p:tagLst xmlns:p="http://schemas.openxmlformats.org/presentationml/2006/main">
  <p:tag name="PA" val="v5.2.9"/>
</p:tagLst>
</file>

<file path=ppt/tags/tag219.xml><?xml version="1.0" encoding="utf-8"?>
<p:tagLst xmlns:p="http://schemas.openxmlformats.org/presentationml/2006/main">
  <p:tag name="PA" val="v5.2.9"/>
</p:tagLst>
</file>

<file path=ppt/tags/tag22.xml><?xml version="1.0" encoding="utf-8"?>
<p:tagLst xmlns:p="http://schemas.openxmlformats.org/presentationml/2006/main">
  <p:tag name="PA" val="v5.2.9"/>
</p:tagLst>
</file>

<file path=ppt/tags/tag220.xml><?xml version="1.0" encoding="utf-8"?>
<p:tagLst xmlns:p="http://schemas.openxmlformats.org/presentationml/2006/main">
  <p:tag name="PA" val="v5.2.9"/>
</p:tagLst>
</file>

<file path=ppt/tags/tag221.xml><?xml version="1.0" encoding="utf-8"?>
<p:tagLst xmlns:p="http://schemas.openxmlformats.org/presentationml/2006/main">
  <p:tag name="PA" val="v5.2.9"/>
</p:tagLst>
</file>

<file path=ppt/tags/tag222.xml><?xml version="1.0" encoding="utf-8"?>
<p:tagLst xmlns:p="http://schemas.openxmlformats.org/presentationml/2006/main">
  <p:tag name="PA" val="v5.2.9"/>
</p:tagLst>
</file>

<file path=ppt/tags/tag223.xml><?xml version="1.0" encoding="utf-8"?>
<p:tagLst xmlns:p="http://schemas.openxmlformats.org/presentationml/2006/main">
  <p:tag name="PA" val="v5.2.9"/>
</p:tagLst>
</file>

<file path=ppt/tags/tag224.xml><?xml version="1.0" encoding="utf-8"?>
<p:tagLst xmlns:p="http://schemas.openxmlformats.org/presentationml/2006/main">
  <p:tag name="PA" val="v5.2.9"/>
</p:tagLst>
</file>

<file path=ppt/tags/tag225.xml><?xml version="1.0" encoding="utf-8"?>
<p:tagLst xmlns:p="http://schemas.openxmlformats.org/presentationml/2006/main">
  <p:tag name="PA" val="v5.2.9"/>
</p:tagLst>
</file>

<file path=ppt/tags/tag226.xml><?xml version="1.0" encoding="utf-8"?>
<p:tagLst xmlns:p="http://schemas.openxmlformats.org/presentationml/2006/main">
  <p:tag name="PA" val="v5.2.9"/>
</p:tagLst>
</file>

<file path=ppt/tags/tag227.xml><?xml version="1.0" encoding="utf-8"?>
<p:tagLst xmlns:p="http://schemas.openxmlformats.org/presentationml/2006/main">
  <p:tag name="PA" val="v5.2.9"/>
</p:tagLst>
</file>

<file path=ppt/tags/tag228.xml><?xml version="1.0" encoding="utf-8"?>
<p:tagLst xmlns:p="http://schemas.openxmlformats.org/presentationml/2006/main">
  <p:tag name="PA" val="v5.2.9"/>
</p:tagLst>
</file>

<file path=ppt/tags/tag229.xml><?xml version="1.0" encoding="utf-8"?>
<p:tagLst xmlns:p="http://schemas.openxmlformats.org/presentationml/2006/main">
  <p:tag name="PA" val="v5.2.9"/>
</p:tagLst>
</file>

<file path=ppt/tags/tag23.xml><?xml version="1.0" encoding="utf-8"?>
<p:tagLst xmlns:p="http://schemas.openxmlformats.org/presentationml/2006/main">
  <p:tag name="PA" val="v5.2.9"/>
</p:tagLst>
</file>

<file path=ppt/tags/tag230.xml><?xml version="1.0" encoding="utf-8"?>
<p:tagLst xmlns:p="http://schemas.openxmlformats.org/presentationml/2006/main">
  <p:tag name="PA" val="v5.2.9"/>
</p:tagLst>
</file>

<file path=ppt/tags/tag231.xml><?xml version="1.0" encoding="utf-8"?>
<p:tagLst xmlns:p="http://schemas.openxmlformats.org/presentationml/2006/main">
  <p:tag name="PA" val="v5.2.9"/>
</p:tagLst>
</file>

<file path=ppt/tags/tag232.xml><?xml version="1.0" encoding="utf-8"?>
<p:tagLst xmlns:p="http://schemas.openxmlformats.org/presentationml/2006/main">
  <p:tag name="PA" val="v5.2.9"/>
</p:tagLst>
</file>

<file path=ppt/tags/tag233.xml><?xml version="1.0" encoding="utf-8"?>
<p:tagLst xmlns:p="http://schemas.openxmlformats.org/presentationml/2006/main">
  <p:tag name="PA" val="v5.2.9"/>
</p:tagLst>
</file>

<file path=ppt/tags/tag234.xml><?xml version="1.0" encoding="utf-8"?>
<p:tagLst xmlns:p="http://schemas.openxmlformats.org/presentationml/2006/main">
  <p:tag name="PA" val="v5.2.9"/>
</p:tagLst>
</file>

<file path=ppt/tags/tag235.xml><?xml version="1.0" encoding="utf-8"?>
<p:tagLst xmlns:p="http://schemas.openxmlformats.org/presentationml/2006/main">
  <p:tag name="PA" val="v5.2.9"/>
</p:tagLst>
</file>

<file path=ppt/tags/tag236.xml><?xml version="1.0" encoding="utf-8"?>
<p:tagLst xmlns:p="http://schemas.openxmlformats.org/presentationml/2006/main">
  <p:tag name="PA" val="v5.2.9"/>
</p:tagLst>
</file>

<file path=ppt/tags/tag237.xml><?xml version="1.0" encoding="utf-8"?>
<p:tagLst xmlns:p="http://schemas.openxmlformats.org/presentationml/2006/main">
  <p:tag name="PA" val="v5.2.9"/>
</p:tagLst>
</file>

<file path=ppt/tags/tag238.xml><?xml version="1.0" encoding="utf-8"?>
<p:tagLst xmlns:p="http://schemas.openxmlformats.org/presentationml/2006/main">
  <p:tag name="PA" val="v5.2.9"/>
</p:tagLst>
</file>

<file path=ppt/tags/tag239.xml><?xml version="1.0" encoding="utf-8"?>
<p:tagLst xmlns:p="http://schemas.openxmlformats.org/presentationml/2006/main">
  <p:tag name="PA" val="v5.2.9"/>
</p:tagLst>
</file>

<file path=ppt/tags/tag24.xml><?xml version="1.0" encoding="utf-8"?>
<p:tagLst xmlns:p="http://schemas.openxmlformats.org/presentationml/2006/main">
  <p:tag name="PA" val="v5.2.9"/>
</p:tagLst>
</file>

<file path=ppt/tags/tag240.xml><?xml version="1.0" encoding="utf-8"?>
<p:tagLst xmlns:p="http://schemas.openxmlformats.org/presentationml/2006/main">
  <p:tag name="PA" val="v5.2.9"/>
</p:tagLst>
</file>

<file path=ppt/tags/tag241.xml><?xml version="1.0" encoding="utf-8"?>
<p:tagLst xmlns:p="http://schemas.openxmlformats.org/presentationml/2006/main">
  <p:tag name="PA" val="v5.2.9"/>
</p:tagLst>
</file>

<file path=ppt/tags/tag242.xml><?xml version="1.0" encoding="utf-8"?>
<p:tagLst xmlns:p="http://schemas.openxmlformats.org/presentationml/2006/main">
  <p:tag name="PA" val="v5.2.9"/>
</p:tagLst>
</file>

<file path=ppt/tags/tag243.xml><?xml version="1.0" encoding="utf-8"?>
<p:tagLst xmlns:p="http://schemas.openxmlformats.org/presentationml/2006/main">
  <p:tag name="PA" val="v5.2.9"/>
</p:tagLst>
</file>

<file path=ppt/tags/tag244.xml><?xml version="1.0" encoding="utf-8"?>
<p:tagLst xmlns:p="http://schemas.openxmlformats.org/presentationml/2006/main">
  <p:tag name="PA" val="v5.2.9"/>
</p:tagLst>
</file>

<file path=ppt/tags/tag245.xml><?xml version="1.0" encoding="utf-8"?>
<p:tagLst xmlns:p="http://schemas.openxmlformats.org/presentationml/2006/main">
  <p:tag name="PA" val="v5.2.9"/>
</p:tagLst>
</file>

<file path=ppt/tags/tag246.xml><?xml version="1.0" encoding="utf-8"?>
<p:tagLst xmlns:p="http://schemas.openxmlformats.org/presentationml/2006/main">
  <p:tag name="PA" val="v5.2.9"/>
</p:tagLst>
</file>

<file path=ppt/tags/tag247.xml><?xml version="1.0" encoding="utf-8"?>
<p:tagLst xmlns:p="http://schemas.openxmlformats.org/presentationml/2006/main">
  <p:tag name="PA" val="v5.2.9"/>
</p:tagLst>
</file>

<file path=ppt/tags/tag248.xml><?xml version="1.0" encoding="utf-8"?>
<p:tagLst xmlns:p="http://schemas.openxmlformats.org/presentationml/2006/main">
  <p:tag name="PA" val="v5.2.9"/>
</p:tagLst>
</file>

<file path=ppt/tags/tag249.xml><?xml version="1.0" encoding="utf-8"?>
<p:tagLst xmlns:p="http://schemas.openxmlformats.org/presentationml/2006/main">
  <p:tag name="PA" val="v5.2.9"/>
</p:tagLst>
</file>

<file path=ppt/tags/tag25.xml><?xml version="1.0" encoding="utf-8"?>
<p:tagLst xmlns:p="http://schemas.openxmlformats.org/presentationml/2006/main">
  <p:tag name="PA" val="v5.2.9"/>
</p:tagLst>
</file>

<file path=ppt/tags/tag250.xml><?xml version="1.0" encoding="utf-8"?>
<p:tagLst xmlns:p="http://schemas.openxmlformats.org/presentationml/2006/main">
  <p:tag name="PA" val="v5.2.9"/>
</p:tagLst>
</file>

<file path=ppt/tags/tag251.xml><?xml version="1.0" encoding="utf-8"?>
<p:tagLst xmlns:p="http://schemas.openxmlformats.org/presentationml/2006/main">
  <p:tag name="PA" val="v5.2.9"/>
</p:tagLst>
</file>

<file path=ppt/tags/tag252.xml><?xml version="1.0" encoding="utf-8"?>
<p:tagLst xmlns:p="http://schemas.openxmlformats.org/presentationml/2006/main">
  <p:tag name="PA" val="v5.2.9"/>
</p:tagLst>
</file>

<file path=ppt/tags/tag253.xml><?xml version="1.0" encoding="utf-8"?>
<p:tagLst xmlns:p="http://schemas.openxmlformats.org/presentationml/2006/main">
  <p:tag name="PA" val="v5.2.9"/>
</p:tagLst>
</file>

<file path=ppt/tags/tag254.xml><?xml version="1.0" encoding="utf-8"?>
<p:tagLst xmlns:p="http://schemas.openxmlformats.org/presentationml/2006/main">
  <p:tag name="PA" val="v5.2.9"/>
</p:tagLst>
</file>

<file path=ppt/tags/tag255.xml><?xml version="1.0" encoding="utf-8"?>
<p:tagLst xmlns:p="http://schemas.openxmlformats.org/presentationml/2006/main">
  <p:tag name="PA" val="v5.2.9"/>
</p:tagLst>
</file>

<file path=ppt/tags/tag256.xml><?xml version="1.0" encoding="utf-8"?>
<p:tagLst xmlns:p="http://schemas.openxmlformats.org/presentationml/2006/main">
  <p:tag name="PA" val="v5.2.9"/>
</p:tagLst>
</file>

<file path=ppt/tags/tag257.xml><?xml version="1.0" encoding="utf-8"?>
<p:tagLst xmlns:p="http://schemas.openxmlformats.org/presentationml/2006/main">
  <p:tag name="PA" val="v5.2.9"/>
</p:tagLst>
</file>

<file path=ppt/tags/tag258.xml><?xml version="1.0" encoding="utf-8"?>
<p:tagLst xmlns:p="http://schemas.openxmlformats.org/presentationml/2006/main">
  <p:tag name="PA" val="v5.2.9"/>
</p:tagLst>
</file>

<file path=ppt/tags/tag259.xml><?xml version="1.0" encoding="utf-8"?>
<p:tagLst xmlns:p="http://schemas.openxmlformats.org/presentationml/2006/main">
  <p:tag name="PA" val="v5.2.9"/>
</p:tagLst>
</file>

<file path=ppt/tags/tag26.xml><?xml version="1.0" encoding="utf-8"?>
<p:tagLst xmlns:p="http://schemas.openxmlformats.org/presentationml/2006/main">
  <p:tag name="PA" val="v5.2.9"/>
</p:tagLst>
</file>

<file path=ppt/tags/tag260.xml><?xml version="1.0" encoding="utf-8"?>
<p:tagLst xmlns:p="http://schemas.openxmlformats.org/presentationml/2006/main">
  <p:tag name="PA" val="v5.2.9"/>
</p:tagLst>
</file>

<file path=ppt/tags/tag261.xml><?xml version="1.0" encoding="utf-8"?>
<p:tagLst xmlns:p="http://schemas.openxmlformats.org/presentationml/2006/main">
  <p:tag name="PA" val="v5.2.9"/>
</p:tagLst>
</file>

<file path=ppt/tags/tag262.xml><?xml version="1.0" encoding="utf-8"?>
<p:tagLst xmlns:p="http://schemas.openxmlformats.org/presentationml/2006/main">
  <p:tag name="PA" val="v5.2.9"/>
</p:tagLst>
</file>

<file path=ppt/tags/tag263.xml><?xml version="1.0" encoding="utf-8"?>
<p:tagLst xmlns:p="http://schemas.openxmlformats.org/presentationml/2006/main">
  <p:tag name="PA" val="v5.2.9"/>
</p:tagLst>
</file>

<file path=ppt/tags/tag264.xml><?xml version="1.0" encoding="utf-8"?>
<p:tagLst xmlns:p="http://schemas.openxmlformats.org/presentationml/2006/main">
  <p:tag name="PA" val="v5.2.9"/>
</p:tagLst>
</file>

<file path=ppt/tags/tag265.xml><?xml version="1.0" encoding="utf-8"?>
<p:tagLst xmlns:p="http://schemas.openxmlformats.org/presentationml/2006/main">
  <p:tag name="PA" val="v5.2.9"/>
</p:tagLst>
</file>

<file path=ppt/tags/tag266.xml><?xml version="1.0" encoding="utf-8"?>
<p:tagLst xmlns:p="http://schemas.openxmlformats.org/presentationml/2006/main">
  <p:tag name="PA" val="v5.2.9"/>
</p:tagLst>
</file>

<file path=ppt/tags/tag267.xml><?xml version="1.0" encoding="utf-8"?>
<p:tagLst xmlns:p="http://schemas.openxmlformats.org/presentationml/2006/main">
  <p:tag name="PA" val="v5.2.9"/>
</p:tagLst>
</file>

<file path=ppt/tags/tag268.xml><?xml version="1.0" encoding="utf-8"?>
<p:tagLst xmlns:p="http://schemas.openxmlformats.org/presentationml/2006/main">
  <p:tag name="PA" val="v5.2.9"/>
</p:tagLst>
</file>

<file path=ppt/tags/tag269.xml><?xml version="1.0" encoding="utf-8"?>
<p:tagLst xmlns:p="http://schemas.openxmlformats.org/presentationml/2006/main">
  <p:tag name="PA" val="v5.2.9"/>
</p:tagLst>
</file>

<file path=ppt/tags/tag27.xml><?xml version="1.0" encoding="utf-8"?>
<p:tagLst xmlns:p="http://schemas.openxmlformats.org/presentationml/2006/main">
  <p:tag name="PA" val="v5.2.9"/>
</p:tagLst>
</file>

<file path=ppt/tags/tag270.xml><?xml version="1.0" encoding="utf-8"?>
<p:tagLst xmlns:p="http://schemas.openxmlformats.org/presentationml/2006/main">
  <p:tag name="PA" val="v5.2.9"/>
</p:tagLst>
</file>

<file path=ppt/tags/tag271.xml><?xml version="1.0" encoding="utf-8"?>
<p:tagLst xmlns:p="http://schemas.openxmlformats.org/presentationml/2006/main">
  <p:tag name="PA" val="v5.2.9"/>
</p:tagLst>
</file>

<file path=ppt/tags/tag272.xml><?xml version="1.0" encoding="utf-8"?>
<p:tagLst xmlns:p="http://schemas.openxmlformats.org/presentationml/2006/main">
  <p:tag name="PA" val="v5.2.9"/>
</p:tagLst>
</file>

<file path=ppt/tags/tag273.xml><?xml version="1.0" encoding="utf-8"?>
<p:tagLst xmlns:p="http://schemas.openxmlformats.org/presentationml/2006/main">
  <p:tag name="PA" val="v5.2.9"/>
</p:tagLst>
</file>

<file path=ppt/tags/tag274.xml><?xml version="1.0" encoding="utf-8"?>
<p:tagLst xmlns:p="http://schemas.openxmlformats.org/presentationml/2006/main">
  <p:tag name="PA" val="v5.2.9"/>
</p:tagLst>
</file>

<file path=ppt/tags/tag275.xml><?xml version="1.0" encoding="utf-8"?>
<p:tagLst xmlns:p="http://schemas.openxmlformats.org/presentationml/2006/main">
  <p:tag name="PA" val="v5.2.9"/>
</p:tagLst>
</file>

<file path=ppt/tags/tag276.xml><?xml version="1.0" encoding="utf-8"?>
<p:tagLst xmlns:p="http://schemas.openxmlformats.org/presentationml/2006/main">
  <p:tag name="PA" val="v5.2.9"/>
</p:tagLst>
</file>

<file path=ppt/tags/tag277.xml><?xml version="1.0" encoding="utf-8"?>
<p:tagLst xmlns:p="http://schemas.openxmlformats.org/presentationml/2006/main">
  <p:tag name="PA" val="v5.2.9"/>
</p:tagLst>
</file>

<file path=ppt/tags/tag278.xml><?xml version="1.0" encoding="utf-8"?>
<p:tagLst xmlns:p="http://schemas.openxmlformats.org/presentationml/2006/main">
  <p:tag name="PA" val="v5.2.9"/>
</p:tagLst>
</file>

<file path=ppt/tags/tag279.xml><?xml version="1.0" encoding="utf-8"?>
<p:tagLst xmlns:p="http://schemas.openxmlformats.org/presentationml/2006/main">
  <p:tag name="PA" val="v5.2.9"/>
</p:tagLst>
</file>

<file path=ppt/tags/tag28.xml><?xml version="1.0" encoding="utf-8"?>
<p:tagLst xmlns:p="http://schemas.openxmlformats.org/presentationml/2006/main">
  <p:tag name="PA" val="v5.2.9"/>
</p:tagLst>
</file>

<file path=ppt/tags/tag280.xml><?xml version="1.0" encoding="utf-8"?>
<p:tagLst xmlns:p="http://schemas.openxmlformats.org/presentationml/2006/main">
  <p:tag name="PA" val="v5.2.9"/>
</p:tagLst>
</file>

<file path=ppt/tags/tag281.xml><?xml version="1.0" encoding="utf-8"?>
<p:tagLst xmlns:p="http://schemas.openxmlformats.org/presentationml/2006/main">
  <p:tag name="PA" val="v5.2.9"/>
</p:tagLst>
</file>

<file path=ppt/tags/tag282.xml><?xml version="1.0" encoding="utf-8"?>
<p:tagLst xmlns:p="http://schemas.openxmlformats.org/presentationml/2006/main">
  <p:tag name="PA" val="v5.2.9"/>
</p:tagLst>
</file>

<file path=ppt/tags/tag283.xml><?xml version="1.0" encoding="utf-8"?>
<p:tagLst xmlns:p="http://schemas.openxmlformats.org/presentationml/2006/main">
  <p:tag name="PA" val="v5.2.9"/>
</p:tagLst>
</file>

<file path=ppt/tags/tag284.xml><?xml version="1.0" encoding="utf-8"?>
<p:tagLst xmlns:p="http://schemas.openxmlformats.org/presentationml/2006/main">
  <p:tag name="PA" val="v5.2.9"/>
</p:tagLst>
</file>

<file path=ppt/tags/tag285.xml><?xml version="1.0" encoding="utf-8"?>
<p:tagLst xmlns:p="http://schemas.openxmlformats.org/presentationml/2006/main">
  <p:tag name="PA" val="v5.2.9"/>
</p:tagLst>
</file>

<file path=ppt/tags/tag286.xml><?xml version="1.0" encoding="utf-8"?>
<p:tagLst xmlns:p="http://schemas.openxmlformats.org/presentationml/2006/main">
  <p:tag name="PA" val="v5.2.9"/>
</p:tagLst>
</file>

<file path=ppt/tags/tag287.xml><?xml version="1.0" encoding="utf-8"?>
<p:tagLst xmlns:p="http://schemas.openxmlformats.org/presentationml/2006/main">
  <p:tag name="PA" val="v5.2.9"/>
</p:tagLst>
</file>

<file path=ppt/tags/tag288.xml><?xml version="1.0" encoding="utf-8"?>
<p:tagLst xmlns:p="http://schemas.openxmlformats.org/presentationml/2006/main">
  <p:tag name="PA" val="v5.2.9"/>
</p:tagLst>
</file>

<file path=ppt/tags/tag289.xml><?xml version="1.0" encoding="utf-8"?>
<p:tagLst xmlns:p="http://schemas.openxmlformats.org/presentationml/2006/main">
  <p:tag name="PA" val="v5.2.9"/>
</p:tagLst>
</file>

<file path=ppt/tags/tag29.xml><?xml version="1.0" encoding="utf-8"?>
<p:tagLst xmlns:p="http://schemas.openxmlformats.org/presentationml/2006/main">
  <p:tag name="PA" val="v5.2.9"/>
</p:tagLst>
</file>

<file path=ppt/tags/tag290.xml><?xml version="1.0" encoding="utf-8"?>
<p:tagLst xmlns:p="http://schemas.openxmlformats.org/presentationml/2006/main">
  <p:tag name="PA" val="v5.2.9"/>
</p:tagLst>
</file>

<file path=ppt/tags/tag291.xml><?xml version="1.0" encoding="utf-8"?>
<p:tagLst xmlns:p="http://schemas.openxmlformats.org/presentationml/2006/main">
  <p:tag name="PA" val="v5.2.9"/>
</p:tagLst>
</file>

<file path=ppt/tags/tag292.xml><?xml version="1.0" encoding="utf-8"?>
<p:tagLst xmlns:p="http://schemas.openxmlformats.org/presentationml/2006/main">
  <p:tag name="PA" val="v5.2.9"/>
</p:tagLst>
</file>

<file path=ppt/tags/tag293.xml><?xml version="1.0" encoding="utf-8"?>
<p:tagLst xmlns:p="http://schemas.openxmlformats.org/presentationml/2006/main">
  <p:tag name="PA" val="v5.2.9"/>
</p:tagLst>
</file>

<file path=ppt/tags/tag294.xml><?xml version="1.0" encoding="utf-8"?>
<p:tagLst xmlns:p="http://schemas.openxmlformats.org/presentationml/2006/main">
  <p:tag name="PA" val="v5.2.9"/>
</p:tagLst>
</file>

<file path=ppt/tags/tag295.xml><?xml version="1.0" encoding="utf-8"?>
<p:tagLst xmlns:p="http://schemas.openxmlformats.org/presentationml/2006/main">
  <p:tag name="PA" val="v5.2.9"/>
</p:tagLst>
</file>

<file path=ppt/tags/tag296.xml><?xml version="1.0" encoding="utf-8"?>
<p:tagLst xmlns:p="http://schemas.openxmlformats.org/presentationml/2006/main">
  <p:tag name="PA" val="v5.2.9"/>
</p:tagLst>
</file>

<file path=ppt/tags/tag297.xml><?xml version="1.0" encoding="utf-8"?>
<p:tagLst xmlns:p="http://schemas.openxmlformats.org/presentationml/2006/main">
  <p:tag name="PA" val="v5.2.9"/>
</p:tagLst>
</file>

<file path=ppt/tags/tag298.xml><?xml version="1.0" encoding="utf-8"?>
<p:tagLst xmlns:p="http://schemas.openxmlformats.org/presentationml/2006/main">
  <p:tag name="PA" val="v5.2.9"/>
</p:tagLst>
</file>

<file path=ppt/tags/tag299.xml><?xml version="1.0" encoding="utf-8"?>
<p:tagLst xmlns:p="http://schemas.openxmlformats.org/presentationml/2006/main">
  <p:tag name="PA" val="v5.2.9"/>
</p:tagLst>
</file>

<file path=ppt/tags/tag3.xml><?xml version="1.0" encoding="utf-8"?>
<p:tagLst xmlns:p="http://schemas.openxmlformats.org/presentationml/2006/main">
  <p:tag name="PA" val="v5.2.9"/>
</p:tagLst>
</file>

<file path=ppt/tags/tag30.xml><?xml version="1.0" encoding="utf-8"?>
<p:tagLst xmlns:p="http://schemas.openxmlformats.org/presentationml/2006/main">
  <p:tag name="PA" val="v5.2.9"/>
</p:tagLst>
</file>

<file path=ppt/tags/tag300.xml><?xml version="1.0" encoding="utf-8"?>
<p:tagLst xmlns:p="http://schemas.openxmlformats.org/presentationml/2006/main">
  <p:tag name="PA" val="v5.2.9"/>
</p:tagLst>
</file>

<file path=ppt/tags/tag301.xml><?xml version="1.0" encoding="utf-8"?>
<p:tagLst xmlns:p="http://schemas.openxmlformats.org/presentationml/2006/main">
  <p:tag name="PA" val="v5.2.9"/>
</p:tagLst>
</file>

<file path=ppt/tags/tag302.xml><?xml version="1.0" encoding="utf-8"?>
<p:tagLst xmlns:p="http://schemas.openxmlformats.org/presentationml/2006/main">
  <p:tag name="PA" val="v5.2.9"/>
</p:tagLst>
</file>

<file path=ppt/tags/tag303.xml><?xml version="1.0" encoding="utf-8"?>
<p:tagLst xmlns:p="http://schemas.openxmlformats.org/presentationml/2006/main">
  <p:tag name="PA" val="v5.2.9"/>
</p:tagLst>
</file>

<file path=ppt/tags/tag304.xml><?xml version="1.0" encoding="utf-8"?>
<p:tagLst xmlns:p="http://schemas.openxmlformats.org/presentationml/2006/main">
  <p:tag name="PA" val="v5.2.9"/>
</p:tagLst>
</file>

<file path=ppt/tags/tag305.xml><?xml version="1.0" encoding="utf-8"?>
<p:tagLst xmlns:p="http://schemas.openxmlformats.org/presentationml/2006/main">
  <p:tag name="PA" val="v5.2.9"/>
</p:tagLst>
</file>

<file path=ppt/tags/tag306.xml><?xml version="1.0" encoding="utf-8"?>
<p:tagLst xmlns:p="http://schemas.openxmlformats.org/presentationml/2006/main">
  <p:tag name="PA" val="v5.2.9"/>
</p:tagLst>
</file>

<file path=ppt/tags/tag307.xml><?xml version="1.0" encoding="utf-8"?>
<p:tagLst xmlns:p="http://schemas.openxmlformats.org/presentationml/2006/main">
  <p:tag name="PA" val="v5.2.9"/>
</p:tagLst>
</file>

<file path=ppt/tags/tag308.xml><?xml version="1.0" encoding="utf-8"?>
<p:tagLst xmlns:p="http://schemas.openxmlformats.org/presentationml/2006/main">
  <p:tag name="PA" val="v5.2.9"/>
</p:tagLst>
</file>

<file path=ppt/tags/tag309.xml><?xml version="1.0" encoding="utf-8"?>
<p:tagLst xmlns:p="http://schemas.openxmlformats.org/presentationml/2006/main">
  <p:tag name="PA" val="v5.2.9"/>
</p:tagLst>
</file>

<file path=ppt/tags/tag31.xml><?xml version="1.0" encoding="utf-8"?>
<p:tagLst xmlns:p="http://schemas.openxmlformats.org/presentationml/2006/main">
  <p:tag name="PA" val="v5.2.9"/>
</p:tagLst>
</file>

<file path=ppt/tags/tag310.xml><?xml version="1.0" encoding="utf-8"?>
<p:tagLst xmlns:p="http://schemas.openxmlformats.org/presentationml/2006/main">
  <p:tag name="PA" val="v5.2.9"/>
</p:tagLst>
</file>

<file path=ppt/tags/tag311.xml><?xml version="1.0" encoding="utf-8"?>
<p:tagLst xmlns:p="http://schemas.openxmlformats.org/presentationml/2006/main">
  <p:tag name="PA" val="v5.2.9"/>
</p:tagLst>
</file>

<file path=ppt/tags/tag312.xml><?xml version="1.0" encoding="utf-8"?>
<p:tagLst xmlns:p="http://schemas.openxmlformats.org/presentationml/2006/main">
  <p:tag name="PA" val="v5.2.9"/>
</p:tagLst>
</file>

<file path=ppt/tags/tag313.xml><?xml version="1.0" encoding="utf-8"?>
<p:tagLst xmlns:p="http://schemas.openxmlformats.org/presentationml/2006/main">
  <p:tag name="PA" val="v5.2.9"/>
</p:tagLst>
</file>

<file path=ppt/tags/tag314.xml><?xml version="1.0" encoding="utf-8"?>
<p:tagLst xmlns:p="http://schemas.openxmlformats.org/presentationml/2006/main">
  <p:tag name="PA" val="v5.2.9"/>
</p:tagLst>
</file>

<file path=ppt/tags/tag315.xml><?xml version="1.0" encoding="utf-8"?>
<p:tagLst xmlns:p="http://schemas.openxmlformats.org/presentationml/2006/main">
  <p:tag name="PA" val="v5.2.9"/>
</p:tagLst>
</file>

<file path=ppt/tags/tag316.xml><?xml version="1.0" encoding="utf-8"?>
<p:tagLst xmlns:p="http://schemas.openxmlformats.org/presentationml/2006/main">
  <p:tag name="PA" val="v5.2.9"/>
</p:tagLst>
</file>

<file path=ppt/tags/tag317.xml><?xml version="1.0" encoding="utf-8"?>
<p:tagLst xmlns:p="http://schemas.openxmlformats.org/presentationml/2006/main">
  <p:tag name="PA" val="v5.2.9"/>
</p:tagLst>
</file>

<file path=ppt/tags/tag318.xml><?xml version="1.0" encoding="utf-8"?>
<p:tagLst xmlns:p="http://schemas.openxmlformats.org/presentationml/2006/main">
  <p:tag name="PA" val="v5.2.9"/>
</p:tagLst>
</file>

<file path=ppt/tags/tag319.xml><?xml version="1.0" encoding="utf-8"?>
<p:tagLst xmlns:p="http://schemas.openxmlformats.org/presentationml/2006/main">
  <p:tag name="PA" val="v5.2.9"/>
</p:tagLst>
</file>

<file path=ppt/tags/tag32.xml><?xml version="1.0" encoding="utf-8"?>
<p:tagLst xmlns:p="http://schemas.openxmlformats.org/presentationml/2006/main">
  <p:tag name="PA" val="v5.2.9"/>
</p:tagLst>
</file>

<file path=ppt/tags/tag320.xml><?xml version="1.0" encoding="utf-8"?>
<p:tagLst xmlns:p="http://schemas.openxmlformats.org/presentationml/2006/main">
  <p:tag name="PA" val="v5.2.9"/>
</p:tagLst>
</file>

<file path=ppt/tags/tag321.xml><?xml version="1.0" encoding="utf-8"?>
<p:tagLst xmlns:p="http://schemas.openxmlformats.org/presentationml/2006/main">
  <p:tag name="PA" val="v5.2.9"/>
</p:tagLst>
</file>

<file path=ppt/tags/tag322.xml><?xml version="1.0" encoding="utf-8"?>
<p:tagLst xmlns:p="http://schemas.openxmlformats.org/presentationml/2006/main">
  <p:tag name="PA" val="v5.2.9"/>
</p:tagLst>
</file>

<file path=ppt/tags/tag323.xml><?xml version="1.0" encoding="utf-8"?>
<p:tagLst xmlns:p="http://schemas.openxmlformats.org/presentationml/2006/main">
  <p:tag name="PA" val="v5.2.9"/>
</p:tagLst>
</file>

<file path=ppt/tags/tag324.xml><?xml version="1.0" encoding="utf-8"?>
<p:tagLst xmlns:p="http://schemas.openxmlformats.org/presentationml/2006/main">
  <p:tag name="PA" val="v5.2.9"/>
</p:tagLst>
</file>

<file path=ppt/tags/tag325.xml><?xml version="1.0" encoding="utf-8"?>
<p:tagLst xmlns:p="http://schemas.openxmlformats.org/presentationml/2006/main">
  <p:tag name="PA" val="v5.2.9"/>
</p:tagLst>
</file>

<file path=ppt/tags/tag326.xml><?xml version="1.0" encoding="utf-8"?>
<p:tagLst xmlns:p="http://schemas.openxmlformats.org/presentationml/2006/main">
  <p:tag name="PA" val="v5.2.9"/>
</p:tagLst>
</file>

<file path=ppt/tags/tag327.xml><?xml version="1.0" encoding="utf-8"?>
<p:tagLst xmlns:p="http://schemas.openxmlformats.org/presentationml/2006/main">
  <p:tag name="PA" val="v5.2.9"/>
</p:tagLst>
</file>

<file path=ppt/tags/tag328.xml><?xml version="1.0" encoding="utf-8"?>
<p:tagLst xmlns:p="http://schemas.openxmlformats.org/presentationml/2006/main">
  <p:tag name="PA" val="v5.2.9"/>
</p:tagLst>
</file>

<file path=ppt/tags/tag329.xml><?xml version="1.0" encoding="utf-8"?>
<p:tagLst xmlns:p="http://schemas.openxmlformats.org/presentationml/2006/main">
  <p:tag name="PA" val="v5.2.9"/>
</p:tagLst>
</file>

<file path=ppt/tags/tag33.xml><?xml version="1.0" encoding="utf-8"?>
<p:tagLst xmlns:p="http://schemas.openxmlformats.org/presentationml/2006/main">
  <p:tag name="PA" val="v5.2.9"/>
</p:tagLst>
</file>

<file path=ppt/tags/tag330.xml><?xml version="1.0" encoding="utf-8"?>
<p:tagLst xmlns:p="http://schemas.openxmlformats.org/presentationml/2006/main">
  <p:tag name="PA" val="v5.2.9"/>
</p:tagLst>
</file>

<file path=ppt/tags/tag331.xml><?xml version="1.0" encoding="utf-8"?>
<p:tagLst xmlns:p="http://schemas.openxmlformats.org/presentationml/2006/main">
  <p:tag name="PA" val="v5.2.9"/>
</p:tagLst>
</file>

<file path=ppt/tags/tag332.xml><?xml version="1.0" encoding="utf-8"?>
<p:tagLst xmlns:p="http://schemas.openxmlformats.org/presentationml/2006/main">
  <p:tag name="PA" val="v5.2.9"/>
</p:tagLst>
</file>

<file path=ppt/tags/tag333.xml><?xml version="1.0" encoding="utf-8"?>
<p:tagLst xmlns:p="http://schemas.openxmlformats.org/presentationml/2006/main">
  <p:tag name="PA" val="v5.2.9"/>
</p:tagLst>
</file>

<file path=ppt/tags/tag334.xml><?xml version="1.0" encoding="utf-8"?>
<p:tagLst xmlns:p="http://schemas.openxmlformats.org/presentationml/2006/main">
  <p:tag name="PA" val="v5.2.9"/>
</p:tagLst>
</file>

<file path=ppt/tags/tag335.xml><?xml version="1.0" encoding="utf-8"?>
<p:tagLst xmlns:p="http://schemas.openxmlformats.org/presentationml/2006/main">
  <p:tag name="PA" val="v5.2.9"/>
</p:tagLst>
</file>

<file path=ppt/tags/tag336.xml><?xml version="1.0" encoding="utf-8"?>
<p:tagLst xmlns:p="http://schemas.openxmlformats.org/presentationml/2006/main">
  <p:tag name="PA" val="v5.2.9"/>
</p:tagLst>
</file>

<file path=ppt/tags/tag337.xml><?xml version="1.0" encoding="utf-8"?>
<p:tagLst xmlns:p="http://schemas.openxmlformats.org/presentationml/2006/main">
  <p:tag name="PA" val="v5.2.9"/>
</p:tagLst>
</file>

<file path=ppt/tags/tag338.xml><?xml version="1.0" encoding="utf-8"?>
<p:tagLst xmlns:p="http://schemas.openxmlformats.org/presentationml/2006/main">
  <p:tag name="PA" val="v5.2.9"/>
</p:tagLst>
</file>

<file path=ppt/tags/tag339.xml><?xml version="1.0" encoding="utf-8"?>
<p:tagLst xmlns:p="http://schemas.openxmlformats.org/presentationml/2006/main">
  <p:tag name="PA" val="v5.2.9"/>
</p:tagLst>
</file>

<file path=ppt/tags/tag34.xml><?xml version="1.0" encoding="utf-8"?>
<p:tagLst xmlns:p="http://schemas.openxmlformats.org/presentationml/2006/main">
  <p:tag name="PA" val="v5.2.9"/>
</p:tagLst>
</file>

<file path=ppt/tags/tag340.xml><?xml version="1.0" encoding="utf-8"?>
<p:tagLst xmlns:p="http://schemas.openxmlformats.org/presentationml/2006/main">
  <p:tag name="PA" val="v5.2.9"/>
</p:tagLst>
</file>

<file path=ppt/tags/tag341.xml><?xml version="1.0" encoding="utf-8"?>
<p:tagLst xmlns:p="http://schemas.openxmlformats.org/presentationml/2006/main">
  <p:tag name="PA" val="v5.2.9"/>
</p:tagLst>
</file>

<file path=ppt/tags/tag342.xml><?xml version="1.0" encoding="utf-8"?>
<p:tagLst xmlns:p="http://schemas.openxmlformats.org/presentationml/2006/main">
  <p:tag name="PA" val="v5.2.9"/>
</p:tagLst>
</file>

<file path=ppt/tags/tag343.xml><?xml version="1.0" encoding="utf-8"?>
<p:tagLst xmlns:p="http://schemas.openxmlformats.org/presentationml/2006/main">
  <p:tag name="PA" val="v5.2.9"/>
</p:tagLst>
</file>

<file path=ppt/tags/tag344.xml><?xml version="1.0" encoding="utf-8"?>
<p:tagLst xmlns:p="http://schemas.openxmlformats.org/presentationml/2006/main">
  <p:tag name="PA" val="v5.2.9"/>
</p:tagLst>
</file>

<file path=ppt/tags/tag345.xml><?xml version="1.0" encoding="utf-8"?>
<p:tagLst xmlns:p="http://schemas.openxmlformats.org/presentationml/2006/main">
  <p:tag name="PA" val="v5.2.9"/>
</p:tagLst>
</file>

<file path=ppt/tags/tag346.xml><?xml version="1.0" encoding="utf-8"?>
<p:tagLst xmlns:p="http://schemas.openxmlformats.org/presentationml/2006/main">
  <p:tag name="PA" val="v5.2.9"/>
</p:tagLst>
</file>

<file path=ppt/tags/tag347.xml><?xml version="1.0" encoding="utf-8"?>
<p:tagLst xmlns:p="http://schemas.openxmlformats.org/presentationml/2006/main">
  <p:tag name="PA" val="v5.2.9"/>
</p:tagLst>
</file>

<file path=ppt/tags/tag348.xml><?xml version="1.0" encoding="utf-8"?>
<p:tagLst xmlns:p="http://schemas.openxmlformats.org/presentationml/2006/main">
  <p:tag name="PA" val="v5.2.9"/>
</p:tagLst>
</file>

<file path=ppt/tags/tag349.xml><?xml version="1.0" encoding="utf-8"?>
<p:tagLst xmlns:p="http://schemas.openxmlformats.org/presentationml/2006/main">
  <p:tag name="PA" val="v5.2.9"/>
</p:tagLst>
</file>

<file path=ppt/tags/tag35.xml><?xml version="1.0" encoding="utf-8"?>
<p:tagLst xmlns:p="http://schemas.openxmlformats.org/presentationml/2006/main">
  <p:tag name="PA" val="v5.2.9"/>
</p:tagLst>
</file>

<file path=ppt/tags/tag350.xml><?xml version="1.0" encoding="utf-8"?>
<p:tagLst xmlns:p="http://schemas.openxmlformats.org/presentationml/2006/main">
  <p:tag name="PA" val="v5.2.9"/>
</p:tagLst>
</file>

<file path=ppt/tags/tag351.xml><?xml version="1.0" encoding="utf-8"?>
<p:tagLst xmlns:p="http://schemas.openxmlformats.org/presentationml/2006/main">
  <p:tag name="PA" val="v5.2.9"/>
</p:tagLst>
</file>

<file path=ppt/tags/tag352.xml><?xml version="1.0" encoding="utf-8"?>
<p:tagLst xmlns:p="http://schemas.openxmlformats.org/presentationml/2006/main">
  <p:tag name="PA" val="v5.2.9"/>
</p:tagLst>
</file>

<file path=ppt/tags/tag353.xml><?xml version="1.0" encoding="utf-8"?>
<p:tagLst xmlns:p="http://schemas.openxmlformats.org/presentationml/2006/main">
  <p:tag name="PA" val="v5.2.9"/>
</p:tagLst>
</file>

<file path=ppt/tags/tag354.xml><?xml version="1.0" encoding="utf-8"?>
<p:tagLst xmlns:p="http://schemas.openxmlformats.org/presentationml/2006/main">
  <p:tag name="PA" val="v5.2.9"/>
</p:tagLst>
</file>

<file path=ppt/tags/tag355.xml><?xml version="1.0" encoding="utf-8"?>
<p:tagLst xmlns:p="http://schemas.openxmlformats.org/presentationml/2006/main">
  <p:tag name="PA" val="v5.2.9"/>
</p:tagLst>
</file>

<file path=ppt/tags/tag356.xml><?xml version="1.0" encoding="utf-8"?>
<p:tagLst xmlns:p="http://schemas.openxmlformats.org/presentationml/2006/main">
  <p:tag name="PA" val="v5.2.9"/>
</p:tagLst>
</file>

<file path=ppt/tags/tag36.xml><?xml version="1.0" encoding="utf-8"?>
<p:tagLst xmlns:p="http://schemas.openxmlformats.org/presentationml/2006/main">
  <p:tag name="PA" val="v5.2.9"/>
</p:tagLst>
</file>

<file path=ppt/tags/tag37.xml><?xml version="1.0" encoding="utf-8"?>
<p:tagLst xmlns:p="http://schemas.openxmlformats.org/presentationml/2006/main">
  <p:tag name="PA" val="v5.2.9"/>
</p:tagLst>
</file>

<file path=ppt/tags/tag38.xml><?xml version="1.0" encoding="utf-8"?>
<p:tagLst xmlns:p="http://schemas.openxmlformats.org/presentationml/2006/main">
  <p:tag name="PA" val="v5.2.9"/>
</p:tagLst>
</file>

<file path=ppt/tags/tag39.xml><?xml version="1.0" encoding="utf-8"?>
<p:tagLst xmlns:p="http://schemas.openxmlformats.org/presentationml/2006/main">
  <p:tag name="PA" val="v5.2.9"/>
</p:tagLst>
</file>

<file path=ppt/tags/tag4.xml><?xml version="1.0" encoding="utf-8"?>
<p:tagLst xmlns:p="http://schemas.openxmlformats.org/presentationml/2006/main">
  <p:tag name="PA" val="v5.2.9"/>
</p:tagLst>
</file>

<file path=ppt/tags/tag40.xml><?xml version="1.0" encoding="utf-8"?>
<p:tagLst xmlns:p="http://schemas.openxmlformats.org/presentationml/2006/main">
  <p:tag name="PA" val="v5.2.9"/>
</p:tagLst>
</file>

<file path=ppt/tags/tag41.xml><?xml version="1.0" encoding="utf-8"?>
<p:tagLst xmlns:p="http://schemas.openxmlformats.org/presentationml/2006/main">
  <p:tag name="PA" val="v5.2.9"/>
</p:tagLst>
</file>

<file path=ppt/tags/tag42.xml><?xml version="1.0" encoding="utf-8"?>
<p:tagLst xmlns:p="http://schemas.openxmlformats.org/presentationml/2006/main">
  <p:tag name="PA" val="v5.2.9"/>
</p:tagLst>
</file>

<file path=ppt/tags/tag43.xml><?xml version="1.0" encoding="utf-8"?>
<p:tagLst xmlns:p="http://schemas.openxmlformats.org/presentationml/2006/main">
  <p:tag name="PA" val="v5.2.9"/>
</p:tagLst>
</file>

<file path=ppt/tags/tag44.xml><?xml version="1.0" encoding="utf-8"?>
<p:tagLst xmlns:p="http://schemas.openxmlformats.org/presentationml/2006/main">
  <p:tag name="PA" val="v5.2.9"/>
</p:tagLst>
</file>

<file path=ppt/tags/tag45.xml><?xml version="1.0" encoding="utf-8"?>
<p:tagLst xmlns:p="http://schemas.openxmlformats.org/presentationml/2006/main">
  <p:tag name="PA" val="v5.2.9"/>
</p:tagLst>
</file>

<file path=ppt/tags/tag46.xml><?xml version="1.0" encoding="utf-8"?>
<p:tagLst xmlns:p="http://schemas.openxmlformats.org/presentationml/2006/main">
  <p:tag name="PA" val="v5.2.9"/>
</p:tagLst>
</file>

<file path=ppt/tags/tag47.xml><?xml version="1.0" encoding="utf-8"?>
<p:tagLst xmlns:p="http://schemas.openxmlformats.org/presentationml/2006/main">
  <p:tag name="PA" val="v5.2.9"/>
</p:tagLst>
</file>

<file path=ppt/tags/tag48.xml><?xml version="1.0" encoding="utf-8"?>
<p:tagLst xmlns:p="http://schemas.openxmlformats.org/presentationml/2006/main">
  <p:tag name="PA" val="v5.2.9"/>
</p:tagLst>
</file>

<file path=ppt/tags/tag49.xml><?xml version="1.0" encoding="utf-8"?>
<p:tagLst xmlns:p="http://schemas.openxmlformats.org/presentationml/2006/main">
  <p:tag name="PA" val="v5.2.9"/>
</p:tagLst>
</file>

<file path=ppt/tags/tag5.xml><?xml version="1.0" encoding="utf-8"?>
<p:tagLst xmlns:p="http://schemas.openxmlformats.org/presentationml/2006/main">
  <p:tag name="PA" val="v5.2.9"/>
</p:tagLst>
</file>

<file path=ppt/tags/tag50.xml><?xml version="1.0" encoding="utf-8"?>
<p:tagLst xmlns:p="http://schemas.openxmlformats.org/presentationml/2006/main">
  <p:tag name="PA" val="v5.2.9"/>
</p:tagLst>
</file>

<file path=ppt/tags/tag51.xml><?xml version="1.0" encoding="utf-8"?>
<p:tagLst xmlns:p="http://schemas.openxmlformats.org/presentationml/2006/main">
  <p:tag name="PA" val="v5.2.9"/>
</p:tagLst>
</file>

<file path=ppt/tags/tag52.xml><?xml version="1.0" encoding="utf-8"?>
<p:tagLst xmlns:p="http://schemas.openxmlformats.org/presentationml/2006/main">
  <p:tag name="PA" val="v5.2.9"/>
</p:tagLst>
</file>

<file path=ppt/tags/tag53.xml><?xml version="1.0" encoding="utf-8"?>
<p:tagLst xmlns:p="http://schemas.openxmlformats.org/presentationml/2006/main">
  <p:tag name="PA" val="v5.2.9"/>
</p:tagLst>
</file>

<file path=ppt/tags/tag54.xml><?xml version="1.0" encoding="utf-8"?>
<p:tagLst xmlns:p="http://schemas.openxmlformats.org/presentationml/2006/main">
  <p:tag name="PA" val="v5.2.9"/>
</p:tagLst>
</file>

<file path=ppt/tags/tag55.xml><?xml version="1.0" encoding="utf-8"?>
<p:tagLst xmlns:p="http://schemas.openxmlformats.org/presentationml/2006/main">
  <p:tag name="PA" val="v5.2.9"/>
</p:tagLst>
</file>

<file path=ppt/tags/tag56.xml><?xml version="1.0" encoding="utf-8"?>
<p:tagLst xmlns:p="http://schemas.openxmlformats.org/presentationml/2006/main">
  <p:tag name="PA" val="v5.2.9"/>
</p:tagLst>
</file>

<file path=ppt/tags/tag57.xml><?xml version="1.0" encoding="utf-8"?>
<p:tagLst xmlns:p="http://schemas.openxmlformats.org/presentationml/2006/main">
  <p:tag name="PA" val="v5.2.9"/>
</p:tagLst>
</file>

<file path=ppt/tags/tag58.xml><?xml version="1.0" encoding="utf-8"?>
<p:tagLst xmlns:p="http://schemas.openxmlformats.org/presentationml/2006/main">
  <p:tag name="PA" val="v5.2.9"/>
</p:tagLst>
</file>

<file path=ppt/tags/tag59.xml><?xml version="1.0" encoding="utf-8"?>
<p:tagLst xmlns:p="http://schemas.openxmlformats.org/presentationml/2006/main">
  <p:tag name="PA" val="v5.2.9"/>
</p:tagLst>
</file>

<file path=ppt/tags/tag6.xml><?xml version="1.0" encoding="utf-8"?>
<p:tagLst xmlns:p="http://schemas.openxmlformats.org/presentationml/2006/main">
  <p:tag name="PA" val="v5.2.9"/>
</p:tagLst>
</file>

<file path=ppt/tags/tag60.xml><?xml version="1.0" encoding="utf-8"?>
<p:tagLst xmlns:p="http://schemas.openxmlformats.org/presentationml/2006/main">
  <p:tag name="PA" val="v5.2.9"/>
</p:tagLst>
</file>

<file path=ppt/tags/tag61.xml><?xml version="1.0" encoding="utf-8"?>
<p:tagLst xmlns:p="http://schemas.openxmlformats.org/presentationml/2006/main">
  <p:tag name="PA" val="v5.2.9"/>
</p:tagLst>
</file>

<file path=ppt/tags/tag62.xml><?xml version="1.0" encoding="utf-8"?>
<p:tagLst xmlns:p="http://schemas.openxmlformats.org/presentationml/2006/main">
  <p:tag name="PA" val="v5.2.9"/>
</p:tagLst>
</file>

<file path=ppt/tags/tag63.xml><?xml version="1.0" encoding="utf-8"?>
<p:tagLst xmlns:p="http://schemas.openxmlformats.org/presentationml/2006/main">
  <p:tag name="PA" val="v5.2.9"/>
</p:tagLst>
</file>

<file path=ppt/tags/tag64.xml><?xml version="1.0" encoding="utf-8"?>
<p:tagLst xmlns:p="http://schemas.openxmlformats.org/presentationml/2006/main">
  <p:tag name="PA" val="v5.2.9"/>
</p:tagLst>
</file>

<file path=ppt/tags/tag65.xml><?xml version="1.0" encoding="utf-8"?>
<p:tagLst xmlns:p="http://schemas.openxmlformats.org/presentationml/2006/main">
  <p:tag name="PA" val="v5.2.9"/>
</p:tagLst>
</file>

<file path=ppt/tags/tag66.xml><?xml version="1.0" encoding="utf-8"?>
<p:tagLst xmlns:p="http://schemas.openxmlformats.org/presentationml/2006/main">
  <p:tag name="PA" val="v5.2.9"/>
</p:tagLst>
</file>

<file path=ppt/tags/tag67.xml><?xml version="1.0" encoding="utf-8"?>
<p:tagLst xmlns:p="http://schemas.openxmlformats.org/presentationml/2006/main">
  <p:tag name="PA" val="v5.2.9"/>
</p:tagLst>
</file>

<file path=ppt/tags/tag68.xml><?xml version="1.0" encoding="utf-8"?>
<p:tagLst xmlns:p="http://schemas.openxmlformats.org/presentationml/2006/main">
  <p:tag name="PA" val="v5.2.9"/>
</p:tagLst>
</file>

<file path=ppt/tags/tag69.xml><?xml version="1.0" encoding="utf-8"?>
<p:tagLst xmlns:p="http://schemas.openxmlformats.org/presentationml/2006/main">
  <p:tag name="PA" val="v5.2.9"/>
</p:tagLst>
</file>

<file path=ppt/tags/tag7.xml><?xml version="1.0" encoding="utf-8"?>
<p:tagLst xmlns:p="http://schemas.openxmlformats.org/presentationml/2006/main">
  <p:tag name="PA" val="v5.2.9"/>
</p:tagLst>
</file>

<file path=ppt/tags/tag70.xml><?xml version="1.0" encoding="utf-8"?>
<p:tagLst xmlns:p="http://schemas.openxmlformats.org/presentationml/2006/main">
  <p:tag name="PA" val="v5.2.9"/>
</p:tagLst>
</file>

<file path=ppt/tags/tag71.xml><?xml version="1.0" encoding="utf-8"?>
<p:tagLst xmlns:p="http://schemas.openxmlformats.org/presentationml/2006/main">
  <p:tag name="PA" val="v5.2.9"/>
</p:tagLst>
</file>

<file path=ppt/tags/tag72.xml><?xml version="1.0" encoding="utf-8"?>
<p:tagLst xmlns:p="http://schemas.openxmlformats.org/presentationml/2006/main">
  <p:tag name="PA" val="v5.2.9"/>
</p:tagLst>
</file>

<file path=ppt/tags/tag73.xml><?xml version="1.0" encoding="utf-8"?>
<p:tagLst xmlns:p="http://schemas.openxmlformats.org/presentationml/2006/main">
  <p:tag name="PA" val="v5.2.9"/>
</p:tagLst>
</file>

<file path=ppt/tags/tag74.xml><?xml version="1.0" encoding="utf-8"?>
<p:tagLst xmlns:p="http://schemas.openxmlformats.org/presentationml/2006/main">
  <p:tag name="PA" val="v5.2.9"/>
</p:tagLst>
</file>

<file path=ppt/tags/tag75.xml><?xml version="1.0" encoding="utf-8"?>
<p:tagLst xmlns:p="http://schemas.openxmlformats.org/presentationml/2006/main">
  <p:tag name="PA" val="v5.2.9"/>
</p:tagLst>
</file>

<file path=ppt/tags/tag76.xml><?xml version="1.0" encoding="utf-8"?>
<p:tagLst xmlns:p="http://schemas.openxmlformats.org/presentationml/2006/main">
  <p:tag name="PA" val="v5.2.8"/>
</p:tagLst>
</file>

<file path=ppt/tags/tag77.xml><?xml version="1.0" encoding="utf-8"?>
<p:tagLst xmlns:p="http://schemas.openxmlformats.org/presentationml/2006/main">
  <p:tag name="PA" val="v5.2.8"/>
</p:tagLst>
</file>

<file path=ppt/tags/tag78.xml><?xml version="1.0" encoding="utf-8"?>
<p:tagLst xmlns:p="http://schemas.openxmlformats.org/presentationml/2006/main">
  <p:tag name="PA" val="v5.2.9"/>
</p:tagLst>
</file>

<file path=ppt/tags/tag79.xml><?xml version="1.0" encoding="utf-8"?>
<p:tagLst xmlns:p="http://schemas.openxmlformats.org/presentationml/2006/main">
  <p:tag name="PA" val="v5.2.9"/>
</p:tagLst>
</file>

<file path=ppt/tags/tag8.xml><?xml version="1.0" encoding="utf-8"?>
<p:tagLst xmlns:p="http://schemas.openxmlformats.org/presentationml/2006/main">
  <p:tag name="PA" val="v5.2.9"/>
</p:tagLst>
</file>

<file path=ppt/tags/tag80.xml><?xml version="1.0" encoding="utf-8"?>
<p:tagLst xmlns:p="http://schemas.openxmlformats.org/presentationml/2006/main">
  <p:tag name="PA" val="v5.2.9"/>
</p:tagLst>
</file>

<file path=ppt/tags/tag81.xml><?xml version="1.0" encoding="utf-8"?>
<p:tagLst xmlns:p="http://schemas.openxmlformats.org/presentationml/2006/main">
  <p:tag name="PA" val="v5.2.9"/>
</p:tagLst>
</file>

<file path=ppt/tags/tag82.xml><?xml version="1.0" encoding="utf-8"?>
<p:tagLst xmlns:p="http://schemas.openxmlformats.org/presentationml/2006/main">
  <p:tag name="PA" val="v5.2.9"/>
</p:tagLst>
</file>

<file path=ppt/tags/tag83.xml><?xml version="1.0" encoding="utf-8"?>
<p:tagLst xmlns:p="http://schemas.openxmlformats.org/presentationml/2006/main">
  <p:tag name="PA" val="v5.2.9"/>
</p:tagLst>
</file>

<file path=ppt/tags/tag84.xml><?xml version="1.0" encoding="utf-8"?>
<p:tagLst xmlns:p="http://schemas.openxmlformats.org/presentationml/2006/main">
  <p:tag name="PA" val="v5.2.9"/>
</p:tagLst>
</file>

<file path=ppt/tags/tag85.xml><?xml version="1.0" encoding="utf-8"?>
<p:tagLst xmlns:p="http://schemas.openxmlformats.org/presentationml/2006/main">
  <p:tag name="PA" val="v5.2.8"/>
</p:tagLst>
</file>

<file path=ppt/tags/tag86.xml><?xml version="1.0" encoding="utf-8"?>
<p:tagLst xmlns:p="http://schemas.openxmlformats.org/presentationml/2006/main">
  <p:tag name="PA" val="v5.2.8"/>
</p:tagLst>
</file>

<file path=ppt/tags/tag87.xml><?xml version="1.0" encoding="utf-8"?>
<p:tagLst xmlns:p="http://schemas.openxmlformats.org/presentationml/2006/main">
  <p:tag name="PA" val="v5.2.9"/>
</p:tagLst>
</file>

<file path=ppt/tags/tag88.xml><?xml version="1.0" encoding="utf-8"?>
<p:tagLst xmlns:p="http://schemas.openxmlformats.org/presentationml/2006/main">
  <p:tag name="PA" val="v5.2.9"/>
</p:tagLst>
</file>

<file path=ppt/tags/tag89.xml><?xml version="1.0" encoding="utf-8"?>
<p:tagLst xmlns:p="http://schemas.openxmlformats.org/presentationml/2006/main">
  <p:tag name="PA" val="v5.2.9"/>
</p:tagLst>
</file>

<file path=ppt/tags/tag9.xml><?xml version="1.0" encoding="utf-8"?>
<p:tagLst xmlns:p="http://schemas.openxmlformats.org/presentationml/2006/main">
  <p:tag name="PA" val="v5.2.9"/>
</p:tagLst>
</file>

<file path=ppt/tags/tag90.xml><?xml version="1.0" encoding="utf-8"?>
<p:tagLst xmlns:p="http://schemas.openxmlformats.org/presentationml/2006/main">
  <p:tag name="PA" val="v5.2.9"/>
</p:tagLst>
</file>

<file path=ppt/tags/tag91.xml><?xml version="1.0" encoding="utf-8"?>
<p:tagLst xmlns:p="http://schemas.openxmlformats.org/presentationml/2006/main">
  <p:tag name="PA" val="v5.2.9"/>
</p:tagLst>
</file>

<file path=ppt/tags/tag92.xml><?xml version="1.0" encoding="utf-8"?>
<p:tagLst xmlns:p="http://schemas.openxmlformats.org/presentationml/2006/main">
  <p:tag name="PA" val="v5.2.9"/>
</p:tagLst>
</file>

<file path=ppt/tags/tag93.xml><?xml version="1.0" encoding="utf-8"?>
<p:tagLst xmlns:p="http://schemas.openxmlformats.org/presentationml/2006/main">
  <p:tag name="PA" val="v5.2.9"/>
</p:tagLst>
</file>

<file path=ppt/tags/tag94.xml><?xml version="1.0" encoding="utf-8"?>
<p:tagLst xmlns:p="http://schemas.openxmlformats.org/presentationml/2006/main">
  <p:tag name="PA" val="v5.2.8"/>
</p:tagLst>
</file>

<file path=ppt/tags/tag95.xml><?xml version="1.0" encoding="utf-8"?>
<p:tagLst xmlns:p="http://schemas.openxmlformats.org/presentationml/2006/main">
  <p:tag name="PA" val="v5.2.8"/>
</p:tagLst>
</file>

<file path=ppt/tags/tag96.xml><?xml version="1.0" encoding="utf-8"?>
<p:tagLst xmlns:p="http://schemas.openxmlformats.org/presentationml/2006/main">
  <p:tag name="PA" val="v5.2.9"/>
</p:tagLst>
</file>

<file path=ppt/tags/tag97.xml><?xml version="1.0" encoding="utf-8"?>
<p:tagLst xmlns:p="http://schemas.openxmlformats.org/presentationml/2006/main">
  <p:tag name="PA" val="v5.2.9"/>
</p:tagLst>
</file>

<file path=ppt/tags/tag98.xml><?xml version="1.0" encoding="utf-8"?>
<p:tagLst xmlns:p="http://schemas.openxmlformats.org/presentationml/2006/main">
  <p:tag name="PA" val="v5.2.9"/>
</p:tagLst>
</file>

<file path=ppt/tags/tag99.xml><?xml version="1.0" encoding="utf-8"?>
<p:tagLst xmlns:p="http://schemas.openxmlformats.org/presentationml/2006/main">
  <p:tag name="PA" val="v5.2.9"/>
</p:tagLst>
</file>

<file path=ppt/theme/theme1.xml><?xml version="1.0" encoding="utf-8"?>
<a:theme xmlns:a="http://schemas.openxmlformats.org/drawingml/2006/main" name="第一PPT，www.1ppt.com">
  <a:themeElements>
    <a:clrScheme name="涂豆思">
      <a:dk1>
        <a:sysClr val="windowText" lastClr="000000"/>
      </a:dk1>
      <a:lt1>
        <a:sysClr val="window" lastClr="FFFFFF"/>
      </a:lt1>
      <a:dk2>
        <a:srgbClr val="44546A"/>
      </a:dk2>
      <a:lt2>
        <a:srgbClr val="E7E6E6"/>
      </a:lt2>
      <a:accent1>
        <a:srgbClr val="C00000"/>
      </a:accent1>
      <a:accent2>
        <a:srgbClr val="FFEDC2"/>
      </a:accent2>
      <a:accent3>
        <a:srgbClr val="A5A5A5"/>
      </a:accent3>
      <a:accent4>
        <a:srgbClr val="C00000"/>
      </a:accent4>
      <a:accent5>
        <a:srgbClr val="7F7F7F"/>
      </a:accent5>
      <a:accent6>
        <a:srgbClr val="FFEDC2"/>
      </a:accent6>
      <a:hlink>
        <a:srgbClr val="C00000"/>
      </a:hlink>
      <a:folHlink>
        <a:srgbClr val="C00000"/>
      </a:folHlink>
    </a:clrScheme>
    <a:fontScheme name="g1hcahjs">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8265</Words>
  <Application>WPS 演示</Application>
  <PresentationFormat>自定义</PresentationFormat>
  <Paragraphs>430</Paragraphs>
  <Slides>52</Slides>
  <Notes>25</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52</vt:i4>
      </vt:variant>
    </vt:vector>
  </HeadingPairs>
  <TitlesOfParts>
    <vt:vector size="63" baseType="lpstr">
      <vt:lpstr>Arial</vt:lpstr>
      <vt:lpstr>宋体</vt:lpstr>
      <vt:lpstr>Wingdings</vt:lpstr>
      <vt:lpstr>阿里巴巴普惠体</vt:lpstr>
      <vt:lpstr>楷体</vt:lpstr>
      <vt:lpstr>微软雅黑</vt:lpstr>
      <vt:lpstr>Arial Unicode MS</vt:lpstr>
      <vt:lpstr>等线</vt:lpstr>
      <vt:lpstr>Calibri</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Manager>第一PPT</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爱国主义</dc:title>
  <dc:creator>第一PPT</dc:creator>
  <cp:keywords>www.1ppt.com</cp:keywords>
  <dc:description>www.1ppt.com</dc:description>
  <cp:lastModifiedBy>goiyy</cp:lastModifiedBy>
  <cp:revision>117</cp:revision>
  <dcterms:created xsi:type="dcterms:W3CDTF">2019-11-16T01:53:00Z</dcterms:created>
  <dcterms:modified xsi:type="dcterms:W3CDTF">2021-11-13T05:24:57Z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27F97BD1B7E04F9998C0C00494FBD38D</vt:lpwstr>
  </property>
  <property fmtid="{D5CDD505-2E9C-101B-9397-08002B2CF9AE}" pid="3" name="KSOProductBuildVer">
    <vt:lpwstr>2052-11.1.0.11035</vt:lpwstr>
  </property>
</Properties>
</file>